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360" r:id="rId3"/>
    <p:sldId id="385" r:id="rId4"/>
    <p:sldId id="386" r:id="rId5"/>
    <p:sldId id="387" r:id="rId6"/>
    <p:sldId id="388" r:id="rId7"/>
    <p:sldId id="320" r:id="rId8"/>
    <p:sldId id="374" r:id="rId9"/>
    <p:sldId id="389" r:id="rId10"/>
    <p:sldId id="390" r:id="rId11"/>
    <p:sldId id="391" r:id="rId12"/>
    <p:sldId id="375" r:id="rId13"/>
    <p:sldId id="392" r:id="rId14"/>
    <p:sldId id="38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6" autoAdjust="0"/>
    <p:restoredTop sz="90259" autoAdjust="0"/>
  </p:normalViewPr>
  <p:slideViewPr>
    <p:cSldViewPr snapToGrid="0">
      <p:cViewPr varScale="1">
        <p:scale>
          <a:sx n="96" d="100"/>
          <a:sy n="96" d="100"/>
        </p:scale>
        <p:origin x="84" y="31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Agrawal–</a:t>
            </a:r>
            <a:r>
              <a:rPr lang="en-U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Kayal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n-U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Saxena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26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C696A6F-2D57-4F56-854B-F79E087952D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7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0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2.pn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10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0.png"/><Relationship Id="rId11" Type="http://schemas.openxmlformats.org/officeDocument/2006/relationships/image" Target="../media/image48.png"/><Relationship Id="rId5" Type="http://schemas.openxmlformats.org/officeDocument/2006/relationships/image" Target="../media/image170.png"/><Relationship Id="rId10" Type="http://schemas.openxmlformats.org/officeDocument/2006/relationships/image" Target="../media/image47.png"/><Relationship Id="rId4" Type="http://schemas.openxmlformats.org/officeDocument/2006/relationships/image" Target="../media/image160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14</a:t>
            </a:r>
          </a:p>
          <a:p>
            <a:pPr algn="ctr"/>
            <a:r>
              <a:rPr lang="en-US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(midterm replaced lecture 13)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8618" y="1697512"/>
                <a:ext cx="11739294" cy="4521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24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400" baseline="0" dirty="0" smtClean="0">
                    <a:solidFill>
                      <a:schemeClr val="tx1"/>
                    </a:solidFill>
                  </a:rPr>
                </a:br>
                <a:r>
                  <a:rPr lang="en-US" sz="2000" dirty="0">
                    <a:solidFill>
                      <a:schemeClr val="tx1"/>
                    </a:solidFill>
                  </a:rPr>
                  <a:t>-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- </a:t>
                </a:r>
                <a:r>
                  <a:rPr lang="en-US" sz="2000" dirty="0">
                    <a:solidFill>
                      <a:schemeClr val="tx1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US" sz="2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2000" dirty="0">
                            <a:solidFill>
                              <a:schemeClr val="tx1"/>
                            </a:solidFill>
                          </a:rPr>
                          <m:t>TIME</m:t>
                        </m:r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-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P</m:t>
                    </m:r>
                  </m:oMath>
                </a14:m>
                <a:endParaRPr lang="en-US" sz="2400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</a:t>
                </a:r>
                <a:r>
                  <a:rPr lang="en-US" sz="200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Sipser </a:t>
                </a:r>
                <a:r>
                  <a:rPr lang="en-US" sz="20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§7.2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–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§7.3) </a:t>
                </a: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NTIME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NP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P vs NP problem</a:t>
                </a:r>
              </a:p>
              <a:p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Dynamic Programming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Polynomial-time reducibility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Posted: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Midterm &amp; solutions, Problem Set 3 solutions, Problem Set 4 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697512"/>
                <a:ext cx="11739294" cy="4521815"/>
              </a:xfrm>
              <a:prstGeom prst="rect">
                <a:avLst/>
              </a:prstGeom>
              <a:blipFill>
                <a:blip r:embed="rId2"/>
                <a:stretch>
                  <a:fillRect l="-779" t="-1078" b="-1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10838874" cy="4724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Defn: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some deterministic 1-tape TM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decides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b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                                           and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runs in time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Defn:  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rPr>
                          <m:t>TIME</m:t>
                        </m:r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polynomial time decidable languages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a directed graph with a path from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/>
              </a:p>
              <a:p>
                <a:r>
                  <a:rPr lang="en-US" sz="2400" b="1" dirty="0"/>
                  <a:t>Theorem: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400" dirty="0"/>
                      <m:t>P</m:t>
                    </m:r>
                  </m:oMath>
                </a14:m>
                <a:endParaRPr lang="en-US" sz="2400" dirty="0"/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𝐻𝐴𝑀𝑃𝐴𝑇𝐻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is a directed graph with a path from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/>
                  <a:t> 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                                             that goes </a:t>
                </a:r>
                <a:r>
                  <a:rPr lang="en-US" sz="2400" dirty="0"/>
                  <a:t>through every node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}</m:t>
                    </m:r>
                  </m:oMath>
                </a14:m>
                <a:endParaRPr lang="en-US" sz="2400" b="1" dirty="0"/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𝐻𝐴𝑀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𝑃𝐴𝑇𝐻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400" dirty="0"/>
                      <m:t>P</m:t>
                    </m:r>
                  </m:oMath>
                </a14:m>
                <a:r>
                  <a:rPr lang="en-US" sz="2400" dirty="0" smtClean="0"/>
                  <a:t> ?  Unsolved Problem</a:t>
                </a:r>
              </a:p>
              <a:p>
                <a:r>
                  <a:rPr lang="en-US" sz="2400" dirty="0" smtClean="0"/>
                  <a:t>[connection to factoring]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10838874" cy="4724370"/>
              </a:xfrm>
              <a:prstGeom prst="rect">
                <a:avLst/>
              </a:prstGeom>
              <a:blipFill>
                <a:blip r:embed="rId2"/>
                <a:stretch>
                  <a:fillRect l="-844" t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9310121" y="3725764"/>
            <a:ext cx="2561016" cy="1441579"/>
            <a:chOff x="9058518" y="3034727"/>
            <a:chExt cx="2561016" cy="1441579"/>
          </a:xfrm>
        </p:grpSpPr>
        <p:sp>
          <p:nvSpPr>
            <p:cNvPr id="6" name="Freeform 5"/>
            <p:cNvSpPr/>
            <p:nvPr/>
          </p:nvSpPr>
          <p:spPr>
            <a:xfrm rot="894480">
              <a:off x="9112716" y="3054302"/>
              <a:ext cx="2506818" cy="1422004"/>
            </a:xfrm>
            <a:custGeom>
              <a:avLst/>
              <a:gdLst>
                <a:gd name="connsiteX0" fmla="*/ 2620681 w 4480938"/>
                <a:gd name="connsiteY0" fmla="*/ 170606 h 2541833"/>
                <a:gd name="connsiteX1" fmla="*/ 1438652 w 4480938"/>
                <a:gd name="connsiteY1" fmla="*/ 739318 h 2541833"/>
                <a:gd name="connsiteX2" fmla="*/ 356984 w 4480938"/>
                <a:gd name="connsiteY2" fmla="*/ 1051552 h 2541833"/>
                <a:gd name="connsiteX3" fmla="*/ 156262 w 4480938"/>
                <a:gd name="connsiteY3" fmla="*/ 2133221 h 2541833"/>
                <a:gd name="connsiteX4" fmla="*/ 2520320 w 4480938"/>
                <a:gd name="connsiteY4" fmla="*/ 2501211 h 2541833"/>
                <a:gd name="connsiteX5" fmla="*/ 4349120 w 4480938"/>
                <a:gd name="connsiteY5" fmla="*/ 1263425 h 2541833"/>
                <a:gd name="connsiteX6" fmla="*/ 4148398 w 4480938"/>
                <a:gd name="connsiteY6" fmla="*/ 81396 h 2541833"/>
                <a:gd name="connsiteX7" fmla="*/ 2620681 w 4480938"/>
                <a:gd name="connsiteY7" fmla="*/ 170606 h 254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80938" h="2541833">
                  <a:moveTo>
                    <a:pt x="2620681" y="170606"/>
                  </a:moveTo>
                  <a:cubicBezTo>
                    <a:pt x="2169057" y="280260"/>
                    <a:pt x="1815935" y="592494"/>
                    <a:pt x="1438652" y="739318"/>
                  </a:cubicBezTo>
                  <a:cubicBezTo>
                    <a:pt x="1061369" y="886142"/>
                    <a:pt x="570716" y="819235"/>
                    <a:pt x="356984" y="1051552"/>
                  </a:cubicBezTo>
                  <a:cubicBezTo>
                    <a:pt x="143252" y="1283869"/>
                    <a:pt x="-204294" y="1891611"/>
                    <a:pt x="156262" y="2133221"/>
                  </a:cubicBezTo>
                  <a:cubicBezTo>
                    <a:pt x="516818" y="2374831"/>
                    <a:pt x="1821510" y="2646177"/>
                    <a:pt x="2520320" y="2501211"/>
                  </a:cubicBezTo>
                  <a:cubicBezTo>
                    <a:pt x="3219130" y="2356245"/>
                    <a:pt x="4077774" y="1666728"/>
                    <a:pt x="4349120" y="1263425"/>
                  </a:cubicBezTo>
                  <a:cubicBezTo>
                    <a:pt x="4620466" y="860123"/>
                    <a:pt x="4432754" y="261674"/>
                    <a:pt x="4148398" y="81396"/>
                  </a:cubicBezTo>
                  <a:cubicBezTo>
                    <a:pt x="3864042" y="-98882"/>
                    <a:pt x="3072305" y="60952"/>
                    <a:pt x="2620681" y="17060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 rot="894480">
              <a:off x="9372639" y="3753340"/>
              <a:ext cx="70866" cy="7598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 rot="894480">
              <a:off x="11150134" y="3858508"/>
              <a:ext cx="70406" cy="7119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tailEnd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9211714" y="3404926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1714" y="3404926"/>
                  <a:ext cx="34971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11061223" y="3514075"/>
                  <a:ext cx="33457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61223" y="3514075"/>
                  <a:ext cx="33457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9058518" y="3034727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8518" y="3034727"/>
                  <a:ext cx="39356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Freeform 11"/>
            <p:cNvSpPr/>
            <p:nvPr/>
          </p:nvSpPr>
          <p:spPr>
            <a:xfrm>
              <a:off x="9400280" y="3362320"/>
              <a:ext cx="1115245" cy="1017251"/>
            </a:xfrm>
            <a:custGeom>
              <a:avLst/>
              <a:gdLst>
                <a:gd name="connsiteX0" fmla="*/ 5658 w 1115245"/>
                <a:gd name="connsiteY0" fmla="*/ 466730 h 1017251"/>
                <a:gd name="connsiteX1" fmla="*/ 10420 w 1115245"/>
                <a:gd name="connsiteY1" fmla="*/ 642943 h 1017251"/>
                <a:gd name="connsiteX2" fmla="*/ 100908 w 1115245"/>
                <a:gd name="connsiteY2" fmla="*/ 652468 h 1017251"/>
                <a:gd name="connsiteX3" fmla="*/ 134245 w 1115245"/>
                <a:gd name="connsiteY3" fmla="*/ 85730 h 1017251"/>
                <a:gd name="connsiteX4" fmla="*/ 234258 w 1115245"/>
                <a:gd name="connsiteY4" fmla="*/ 80968 h 1017251"/>
                <a:gd name="connsiteX5" fmla="*/ 224733 w 1115245"/>
                <a:gd name="connsiteY5" fmla="*/ 700093 h 1017251"/>
                <a:gd name="connsiteX6" fmla="*/ 315220 w 1115245"/>
                <a:gd name="connsiteY6" fmla="*/ 714380 h 1017251"/>
                <a:gd name="connsiteX7" fmla="*/ 343795 w 1115245"/>
                <a:gd name="connsiteY7" fmla="*/ 109543 h 1017251"/>
                <a:gd name="connsiteX8" fmla="*/ 448570 w 1115245"/>
                <a:gd name="connsiteY8" fmla="*/ 114305 h 1017251"/>
                <a:gd name="connsiteX9" fmla="*/ 424758 w 1115245"/>
                <a:gd name="connsiteY9" fmla="*/ 804868 h 1017251"/>
                <a:gd name="connsiteX10" fmla="*/ 529533 w 1115245"/>
                <a:gd name="connsiteY10" fmla="*/ 823918 h 1017251"/>
                <a:gd name="connsiteX11" fmla="*/ 553345 w 1115245"/>
                <a:gd name="connsiteY11" fmla="*/ 138118 h 1017251"/>
                <a:gd name="connsiteX12" fmla="*/ 658120 w 1115245"/>
                <a:gd name="connsiteY12" fmla="*/ 142880 h 1017251"/>
                <a:gd name="connsiteX13" fmla="*/ 639070 w 1115245"/>
                <a:gd name="connsiteY13" fmla="*/ 876305 h 1017251"/>
                <a:gd name="connsiteX14" fmla="*/ 734320 w 1115245"/>
                <a:gd name="connsiteY14" fmla="*/ 876305 h 1017251"/>
                <a:gd name="connsiteX15" fmla="*/ 762895 w 1115245"/>
                <a:gd name="connsiteY15" fmla="*/ 138118 h 1017251"/>
                <a:gd name="connsiteX16" fmla="*/ 862908 w 1115245"/>
                <a:gd name="connsiteY16" fmla="*/ 133355 h 1017251"/>
                <a:gd name="connsiteX17" fmla="*/ 853383 w 1115245"/>
                <a:gd name="connsiteY17" fmla="*/ 904880 h 1017251"/>
                <a:gd name="connsiteX18" fmla="*/ 958158 w 1115245"/>
                <a:gd name="connsiteY18" fmla="*/ 923930 h 1017251"/>
                <a:gd name="connsiteX19" fmla="*/ 991495 w 1115245"/>
                <a:gd name="connsiteY19" fmla="*/ 61918 h 1017251"/>
                <a:gd name="connsiteX20" fmla="*/ 1101033 w 1115245"/>
                <a:gd name="connsiteY20" fmla="*/ 95255 h 1017251"/>
                <a:gd name="connsiteX21" fmla="*/ 1110558 w 1115245"/>
                <a:gd name="connsiteY21" fmla="*/ 309568 h 101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15245" h="1017251">
                  <a:moveTo>
                    <a:pt x="5658" y="466730"/>
                  </a:moveTo>
                  <a:cubicBezTo>
                    <a:pt x="101" y="539358"/>
                    <a:pt x="-5455" y="611987"/>
                    <a:pt x="10420" y="642943"/>
                  </a:cubicBezTo>
                  <a:cubicBezTo>
                    <a:pt x="26295" y="673899"/>
                    <a:pt x="80271" y="745337"/>
                    <a:pt x="100908" y="652468"/>
                  </a:cubicBezTo>
                  <a:cubicBezTo>
                    <a:pt x="121546" y="559599"/>
                    <a:pt x="112020" y="180980"/>
                    <a:pt x="134245" y="85730"/>
                  </a:cubicBezTo>
                  <a:cubicBezTo>
                    <a:pt x="156470" y="-9520"/>
                    <a:pt x="219177" y="-21426"/>
                    <a:pt x="234258" y="80968"/>
                  </a:cubicBezTo>
                  <a:cubicBezTo>
                    <a:pt x="249339" y="183362"/>
                    <a:pt x="211239" y="594524"/>
                    <a:pt x="224733" y="700093"/>
                  </a:cubicBezTo>
                  <a:cubicBezTo>
                    <a:pt x="238227" y="805662"/>
                    <a:pt x="295376" y="812805"/>
                    <a:pt x="315220" y="714380"/>
                  </a:cubicBezTo>
                  <a:cubicBezTo>
                    <a:pt x="335064" y="615955"/>
                    <a:pt x="321570" y="209555"/>
                    <a:pt x="343795" y="109543"/>
                  </a:cubicBezTo>
                  <a:cubicBezTo>
                    <a:pt x="366020" y="9531"/>
                    <a:pt x="435076" y="-1582"/>
                    <a:pt x="448570" y="114305"/>
                  </a:cubicBezTo>
                  <a:cubicBezTo>
                    <a:pt x="462064" y="230192"/>
                    <a:pt x="411264" y="686599"/>
                    <a:pt x="424758" y="804868"/>
                  </a:cubicBezTo>
                  <a:cubicBezTo>
                    <a:pt x="438252" y="923137"/>
                    <a:pt x="508102" y="935043"/>
                    <a:pt x="529533" y="823918"/>
                  </a:cubicBezTo>
                  <a:cubicBezTo>
                    <a:pt x="550964" y="712793"/>
                    <a:pt x="531914" y="251624"/>
                    <a:pt x="553345" y="138118"/>
                  </a:cubicBezTo>
                  <a:cubicBezTo>
                    <a:pt x="574776" y="24612"/>
                    <a:pt x="643833" y="19849"/>
                    <a:pt x="658120" y="142880"/>
                  </a:cubicBezTo>
                  <a:cubicBezTo>
                    <a:pt x="672407" y="265911"/>
                    <a:pt x="626370" y="754068"/>
                    <a:pt x="639070" y="876305"/>
                  </a:cubicBezTo>
                  <a:cubicBezTo>
                    <a:pt x="651770" y="998542"/>
                    <a:pt x="713683" y="999336"/>
                    <a:pt x="734320" y="876305"/>
                  </a:cubicBezTo>
                  <a:cubicBezTo>
                    <a:pt x="754957" y="753274"/>
                    <a:pt x="741464" y="261943"/>
                    <a:pt x="762895" y="138118"/>
                  </a:cubicBezTo>
                  <a:cubicBezTo>
                    <a:pt x="784326" y="14293"/>
                    <a:pt x="847827" y="5561"/>
                    <a:pt x="862908" y="133355"/>
                  </a:cubicBezTo>
                  <a:cubicBezTo>
                    <a:pt x="877989" y="261149"/>
                    <a:pt x="837508" y="773118"/>
                    <a:pt x="853383" y="904880"/>
                  </a:cubicBezTo>
                  <a:cubicBezTo>
                    <a:pt x="869258" y="1036642"/>
                    <a:pt x="935139" y="1064424"/>
                    <a:pt x="958158" y="923930"/>
                  </a:cubicBezTo>
                  <a:cubicBezTo>
                    <a:pt x="981177" y="783436"/>
                    <a:pt x="967683" y="200030"/>
                    <a:pt x="991495" y="61918"/>
                  </a:cubicBezTo>
                  <a:cubicBezTo>
                    <a:pt x="1015307" y="-76194"/>
                    <a:pt x="1081189" y="53980"/>
                    <a:pt x="1101033" y="95255"/>
                  </a:cubicBezTo>
                  <a:cubicBezTo>
                    <a:pt x="1120877" y="136530"/>
                    <a:pt x="1115717" y="223049"/>
                    <a:pt x="1110558" y="309568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dash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2617076" y="4852200"/>
            <a:ext cx="2412124" cy="436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1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Nondeterministic Complexity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9067269" cy="2418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In a nondeterministic TM (NTM) decider, all branches halt on all inputs.</a:t>
                </a:r>
                <a:endParaRPr lang="en-US" sz="24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400" b="1" dirty="0"/>
                  <a:t>Defn:  </a:t>
                </a:r>
                <a:r>
                  <a:rPr lang="en-US" sz="2400" dirty="0" smtClean="0"/>
                  <a:t>An NTM </a:t>
                </a:r>
                <a:r>
                  <a:rPr lang="en-US" sz="2400" u="sng" dirty="0" smtClean="0"/>
                  <a:t>runs in time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 smtClean="0"/>
                  <a:t>if all branches halt within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steps on all inputs of length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/>
                  <a:t>.  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/>
                  <a:t>Defn</a:t>
                </a:r>
                <a:r>
                  <a:rPr lang="en-US" sz="2400" b="1" dirty="0" smtClean="0"/>
                  <a:t>:  </a:t>
                </a:r>
                <a:r>
                  <a:rPr lang="en-US" sz="2400" dirty="0" smtClean="0"/>
                  <a:t>NTIME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={</m:t>
                    </m:r>
                  </m:oMath>
                </a14:m>
                <a:r>
                  <a:rPr lang="en-US" sz="2400" dirty="0"/>
                  <a:t>𝐵| some </a:t>
                </a:r>
                <a:r>
                  <a:rPr lang="en-US" sz="2400" dirty="0" smtClean="0"/>
                  <a:t>1-tape NTM decides </a:t>
                </a:r>
                <a:r>
                  <a:rPr lang="en-US" sz="2400" dirty="0"/>
                  <a:t>𝐵 </a:t>
                </a:r>
                <a:br>
                  <a:rPr lang="en-US" sz="2400" dirty="0"/>
                </a:br>
                <a:r>
                  <a:rPr lang="en-US" sz="2400" dirty="0"/>
                  <a:t>                                           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and </a:t>
                </a:r>
                <a:r>
                  <a:rPr lang="en-US" sz="2400" dirty="0" smtClean="0"/>
                  <a:t>runs </a:t>
                </a:r>
                <a:r>
                  <a:rPr lang="en-US" sz="2400" dirty="0"/>
                  <a:t>in time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 }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9067269" cy="2418739"/>
              </a:xfrm>
              <a:prstGeom prst="rect">
                <a:avLst/>
              </a:prstGeom>
              <a:blipFill>
                <a:blip r:embed="rId2"/>
                <a:stretch>
                  <a:fillRect l="-1008" t="-2020" b="-4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58617" y="3764892"/>
                <a:ext cx="9827918" cy="1736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:   N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⋃"/>
                        <m:supHide m:val="on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2400" b="0" i="0" dirty="0" smtClean="0"/>
                          <m:t>NT</m:t>
                        </m:r>
                        <m:r>
                          <m:rPr>
                            <m:nor/>
                          </m:rPr>
                          <a:rPr lang="en-US" sz="2400" dirty="0"/>
                          <m:t>IME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400" b="0" dirty="0" smtClean="0"/>
                  <a:t> </a:t>
                </a:r>
              </a:p>
              <a:p>
                <a:r>
                  <a:rPr lang="en-US" sz="240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 nondeterministic polynomial time decidable languages</a:t>
                </a:r>
              </a:p>
              <a:p>
                <a:pPr marL="457200" indent="-2794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Invariant for all reasonable nondeterministic models</a:t>
                </a:r>
              </a:p>
              <a:p>
                <a:pPr marL="457200" indent="-2794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Corresponds roughly to easily verifiable problems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3764892"/>
                <a:ext cx="9827918" cy="1736245"/>
              </a:xfrm>
              <a:prstGeom prst="rect">
                <a:avLst/>
              </a:prstGeom>
              <a:blipFill>
                <a:blip r:embed="rId3"/>
                <a:stretch>
                  <a:fillRect l="-930" t="-24296" b="-7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038684" y="2738098"/>
                <a:ext cx="209570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/>
                  <a:t>Computation tree </a:t>
                </a:r>
                <a:br>
                  <a:rPr lang="en-US" dirty="0" smtClean="0"/>
                </a:br>
                <a:r>
                  <a:rPr lang="en-US" dirty="0" smtClean="0"/>
                  <a:t>for NTM on input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8684" y="2738098"/>
                <a:ext cx="2095702" cy="646331"/>
              </a:xfrm>
              <a:prstGeom prst="rect">
                <a:avLst/>
              </a:prstGeom>
              <a:blipFill>
                <a:blip r:embed="rId4"/>
                <a:stretch>
                  <a:fillRect l="-2326" t="-4717" r="-1744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tree"/>
          <p:cNvGrpSpPr/>
          <p:nvPr/>
        </p:nvGrpSpPr>
        <p:grpSpPr>
          <a:xfrm>
            <a:off x="9325886" y="3548914"/>
            <a:ext cx="1330782" cy="1568539"/>
            <a:chOff x="689514" y="4575043"/>
            <a:chExt cx="1330782" cy="1568539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1415669" y="4575043"/>
              <a:ext cx="279348" cy="33020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174109" y="4575043"/>
              <a:ext cx="232613" cy="33020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949324" y="4919508"/>
              <a:ext cx="212574" cy="29532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160115" y="4919508"/>
              <a:ext cx="6061" cy="29532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166176" y="4905243"/>
              <a:ext cx="176825" cy="309585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695017" y="4935338"/>
              <a:ext cx="158629" cy="27949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1553792" y="4935338"/>
              <a:ext cx="141226" cy="279490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1550761" y="5232199"/>
              <a:ext cx="3032" cy="244567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874382" y="5232199"/>
              <a:ext cx="130771" cy="244567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774331" y="5244900"/>
              <a:ext cx="96567" cy="231866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341636" y="5219498"/>
              <a:ext cx="81386" cy="25726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1091014" y="5214828"/>
              <a:ext cx="79079" cy="26193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1210304" y="5214828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831180" y="5214828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960244" y="5214828"/>
              <a:ext cx="3360" cy="26193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581495" y="5675088"/>
              <a:ext cx="81386" cy="25726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1450163" y="5670418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 rot="5400000">
              <a:off x="1151616" y="5551913"/>
              <a:ext cx="43152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. . .</a:t>
              </a:r>
              <a:endParaRPr lang="en-US" sz="1600" dirty="0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820846" y="5881463"/>
              <a:ext cx="81386" cy="25726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689514" y="5876793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938910" y="5881463"/>
              <a:ext cx="81386" cy="25726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178261" y="5881463"/>
              <a:ext cx="81386" cy="257268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1046929" y="5876793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1809846" y="5876793"/>
              <a:ext cx="129064" cy="266789"/>
            </a:xfrm>
            <a:prstGeom prst="line">
              <a:avLst/>
            </a:prstGeom>
            <a:ln w="9525"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10780459" y="3449346"/>
            <a:ext cx="663194" cy="1686202"/>
            <a:chOff x="11042547" y="3181350"/>
            <a:chExt cx="663194" cy="1686202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11374144" y="3181350"/>
              <a:ext cx="20375" cy="1686202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11042547" y="3848956"/>
                  <a:ext cx="66319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42547" y="3848956"/>
                  <a:ext cx="66319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9229775" y="5306073"/>
                <a:ext cx="16592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u="sng" dirty="0"/>
                  <a:t>all branches halt </a:t>
                </a:r>
                <a:r>
                  <a:rPr lang="en-US" sz="1600" dirty="0" smtClean="0"/>
                  <a:t/>
                </a:r>
                <a:br>
                  <a:rPr lang="en-US" sz="1600" dirty="0" smtClean="0"/>
                </a:br>
                <a:r>
                  <a:rPr lang="en-US" sz="1600" dirty="0" smtClean="0"/>
                  <a:t>within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steps </a:t>
                </a: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775" y="5306073"/>
                <a:ext cx="1659237" cy="584775"/>
              </a:xfrm>
              <a:prstGeom prst="rect">
                <a:avLst/>
              </a:prstGeom>
              <a:blipFill>
                <a:blip r:embed="rId6"/>
                <a:stretch>
                  <a:fillRect l="-1471" t="-3125" r="-1471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571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3" grpId="0" uiExpand="1" build="p"/>
      <p:bldP spid="6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NP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6446983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NP</a:t>
                </a:r>
              </a:p>
              <a:p>
                <a:r>
                  <a:rPr lang="en-US" sz="2400" b="1" dirty="0" smtClean="0">
                    <a:latin typeface="+mj-lt"/>
                  </a:rPr>
                  <a:t>Proof:  </a:t>
                </a:r>
              </a:p>
              <a:p>
                <a:r>
                  <a:rPr lang="en-US" sz="2400" dirty="0" smtClean="0">
                    <a:latin typeface="+mj-lt"/>
                  </a:rPr>
                  <a:t>“On input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 (Say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has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nodes.)</a:t>
                </a:r>
              </a:p>
              <a:p>
                <a:r>
                  <a:rPr lang="en-US" sz="2400" dirty="0" smtClean="0">
                    <a:latin typeface="+mj-lt"/>
                  </a:rPr>
                  <a:t>        1.   Nondeterministically write a sequence</a:t>
                </a:r>
              </a:p>
              <a:p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+mj-lt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nodes.</a:t>
                </a:r>
              </a:p>
              <a:p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       2.   </a:t>
                </a:r>
                <a:r>
                  <a:rPr lang="en-US" sz="2400" i="1" dirty="0" smtClean="0">
                    <a:latin typeface="+mj-lt"/>
                  </a:rPr>
                  <a:t>Accept</a:t>
                </a:r>
                <a:r>
                  <a:rPr lang="en-US" sz="2400" dirty="0" smtClean="0">
                    <a:latin typeface="+mj-lt"/>
                  </a:rPr>
                  <a:t> if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400" dirty="0" smtClean="0">
                  <a:latin typeface="+mj-lt"/>
                </a:endParaRPr>
              </a:p>
              <a:p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dirty="0" smtClean="0">
                  <a:latin typeface="+mj-lt"/>
                </a:endParaRPr>
              </a:p>
              <a:p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                             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is an edge </a:t>
                </a:r>
              </a:p>
              <a:p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                              and 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+mj-lt"/>
                  </a:rPr>
                  <a:t> repeats.</a:t>
                </a:r>
                <a:endParaRPr lang="en-US" sz="2400" dirty="0">
                  <a:latin typeface="+mj-lt"/>
                </a:endParaRPr>
              </a:p>
              <a:p>
                <a:r>
                  <a:rPr lang="en-US" sz="2400" dirty="0" smtClean="0">
                    <a:latin typeface="+mj-lt"/>
                  </a:rPr>
                  <a:t>        3.   </a:t>
                </a:r>
                <a:r>
                  <a:rPr lang="en-US" sz="2400" i="1" dirty="0" smtClean="0">
                    <a:latin typeface="+mj-lt"/>
                  </a:rPr>
                  <a:t>Reject</a:t>
                </a:r>
                <a:r>
                  <a:rPr lang="en-US" sz="2400" dirty="0" smtClean="0">
                    <a:latin typeface="+mj-lt"/>
                  </a:rPr>
                  <a:t> if any condition fails.”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6446983" cy="3785652"/>
              </a:xfrm>
              <a:prstGeom prst="rect">
                <a:avLst/>
              </a:prstGeom>
              <a:blipFill>
                <a:blip r:embed="rId3"/>
                <a:stretch>
                  <a:fillRect l="-1418" t="-1288" b="-2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498322" y="780856"/>
                <a:ext cx="171220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/>
                  <a:t>Computation of </a:t>
                </a:r>
                <a:br>
                  <a:rPr lang="en-US" dirty="0" smtClean="0"/>
                </a:br>
                <a:r>
                  <a:rPr lang="en-US" dirty="0" smtClean="0"/>
                  <a:t>M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322" y="780856"/>
                <a:ext cx="1712200" cy="646331"/>
              </a:xfrm>
              <a:prstGeom prst="rect">
                <a:avLst/>
              </a:prstGeom>
              <a:blipFill>
                <a:blip r:embed="rId4"/>
                <a:stretch>
                  <a:fillRect l="-2491" t="-4717" r="-2491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4" name="Group 103"/>
          <p:cNvGrpSpPr/>
          <p:nvPr/>
        </p:nvGrpSpPr>
        <p:grpSpPr>
          <a:xfrm>
            <a:off x="6804309" y="1466850"/>
            <a:ext cx="2591631" cy="1360137"/>
            <a:chOff x="6804309" y="1466850"/>
            <a:chExt cx="2591631" cy="1360137"/>
          </a:xfrm>
        </p:grpSpPr>
        <p:grpSp>
          <p:nvGrpSpPr>
            <p:cNvPr id="99" name="Group 98"/>
            <p:cNvGrpSpPr/>
            <p:nvPr/>
          </p:nvGrpSpPr>
          <p:grpSpPr>
            <a:xfrm>
              <a:off x="6804309" y="1563373"/>
              <a:ext cx="1084093" cy="1263614"/>
              <a:chOff x="6804309" y="1563373"/>
              <a:chExt cx="1084093" cy="1263614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 flipH="1">
                <a:off x="7109201" y="1563373"/>
                <a:ext cx="212726" cy="2877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7328221" y="1576146"/>
                <a:ext cx="232122" cy="27499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H="1">
                <a:off x="6890181" y="1851143"/>
                <a:ext cx="212726" cy="2877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7119492" y="1845876"/>
                <a:ext cx="68430" cy="31357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H="1">
                <a:off x="7434584" y="1840609"/>
                <a:ext cx="119585" cy="30155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>
                <a:off x="7557315" y="1845876"/>
                <a:ext cx="180536" cy="27499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>
                <a:off x="6804309" y="2133646"/>
                <a:ext cx="85871" cy="29303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6890180" y="2142161"/>
                <a:ext cx="106364" cy="279255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 flipH="1">
                <a:off x="7120323" y="2159454"/>
                <a:ext cx="64991" cy="24609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flipH="1">
                <a:off x="7415456" y="2136207"/>
                <a:ext cx="27220" cy="26934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>
                <a:off x="7192193" y="2156821"/>
                <a:ext cx="116900" cy="24873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flipH="1">
                <a:off x="7704720" y="2120873"/>
                <a:ext cx="27220" cy="26934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>
                <a:off x="7456498" y="2126140"/>
                <a:ext cx="133583" cy="26407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/>
              <p:nvPr/>
            </p:nvCxnSpPr>
            <p:spPr>
              <a:xfrm>
                <a:off x="7740632" y="2120873"/>
                <a:ext cx="147770" cy="26934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Rectangle 64"/>
                  <p:cNvSpPr/>
                  <p:nvPr/>
                </p:nvSpPr>
                <p:spPr>
                  <a:xfrm>
                    <a:off x="7167077" y="2457655"/>
                    <a:ext cx="30970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b="0" dirty="0" smtClean="0"/>
                  </a:p>
                </p:txBody>
              </p:sp>
            </mc:Choice>
            <mc:Fallback xmlns="">
              <p:sp>
                <p:nvSpPr>
                  <p:cNvPr id="65" name="Rectangle 6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67077" y="2457655"/>
                    <a:ext cx="309700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5" name="Group 94"/>
            <p:cNvGrpSpPr/>
            <p:nvPr/>
          </p:nvGrpSpPr>
          <p:grpSpPr>
            <a:xfrm>
              <a:off x="8058150" y="1466850"/>
              <a:ext cx="1337790" cy="1285875"/>
              <a:chOff x="8058150" y="1466850"/>
              <a:chExt cx="1337790" cy="1285875"/>
            </a:xfrm>
          </p:grpSpPr>
          <p:sp>
            <p:nvSpPr>
              <p:cNvPr id="76" name="Right Brace 75"/>
              <p:cNvSpPr/>
              <p:nvPr/>
            </p:nvSpPr>
            <p:spPr>
              <a:xfrm>
                <a:off x="8058150" y="1466850"/>
                <a:ext cx="257175" cy="1285875"/>
              </a:xfrm>
              <a:prstGeom prst="rightBrace">
                <a:avLst>
                  <a:gd name="adj1" fmla="val 49074"/>
                  <a:gd name="adj2" fmla="val 50000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ectangle 76"/>
                  <p:cNvSpPr/>
                  <p:nvPr/>
                </p:nvSpPr>
                <p:spPr>
                  <a:xfrm>
                    <a:off x="8236623" y="1932380"/>
                    <a:ext cx="1159317" cy="6463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dirty="0" smtClean="0"/>
                      <a:t>Guess  </a:t>
                    </a:r>
                    <a:br>
                      <a:rPr lang="en-US" dirty="0" smtClean="0"/>
                    </a:br>
                    <a:r>
                      <a:rPr lang="en-US" dirty="0" smtClean="0"/>
                      <a:t>bits of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7" name="Rectangle 7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36623" y="1932380"/>
                    <a:ext cx="1159317" cy="646331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5660" b="-141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06" name="Group 105"/>
          <p:cNvGrpSpPr/>
          <p:nvPr/>
        </p:nvGrpSpPr>
        <p:grpSpPr>
          <a:xfrm>
            <a:off x="7141696" y="4216716"/>
            <a:ext cx="2321164" cy="1027306"/>
            <a:chOff x="7141696" y="4216716"/>
            <a:chExt cx="2321164" cy="1027306"/>
          </a:xfrm>
        </p:grpSpPr>
        <p:grpSp>
          <p:nvGrpSpPr>
            <p:cNvPr id="97" name="Group 96"/>
            <p:cNvGrpSpPr/>
            <p:nvPr/>
          </p:nvGrpSpPr>
          <p:grpSpPr>
            <a:xfrm>
              <a:off x="8072811" y="4216716"/>
              <a:ext cx="1390049" cy="925632"/>
              <a:chOff x="8072811" y="4216716"/>
              <a:chExt cx="1390049" cy="925632"/>
            </a:xfrm>
          </p:grpSpPr>
          <p:sp>
            <p:nvSpPr>
              <p:cNvPr id="80" name="Right Brace 79"/>
              <p:cNvSpPr/>
              <p:nvPr/>
            </p:nvSpPr>
            <p:spPr>
              <a:xfrm>
                <a:off x="8072811" y="4216716"/>
                <a:ext cx="257175" cy="925632"/>
              </a:xfrm>
              <a:prstGeom prst="rightBrace">
                <a:avLst>
                  <a:gd name="adj1" fmla="val 49074"/>
                  <a:gd name="adj2" fmla="val 50000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/>
                  <p:cNvSpPr/>
                  <p:nvPr/>
                </p:nvSpPr>
                <p:spPr>
                  <a:xfrm>
                    <a:off x="8225718" y="4373372"/>
                    <a:ext cx="1237142" cy="6463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dirty="0"/>
                      <a:t>Guess  </a:t>
                    </a:r>
                    <a:br>
                      <a:rPr lang="en-US" dirty="0"/>
                    </a:br>
                    <a:r>
                      <a:rPr lang="en-US" dirty="0"/>
                      <a:t>bits of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1" name="Rectangle 8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25718" y="4373372"/>
                    <a:ext cx="1237142" cy="64633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4717" b="-141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01" name="Group 100"/>
            <p:cNvGrpSpPr/>
            <p:nvPr/>
          </p:nvGrpSpPr>
          <p:grpSpPr>
            <a:xfrm>
              <a:off x="7141696" y="4360599"/>
              <a:ext cx="628650" cy="883423"/>
              <a:chOff x="7141696" y="4360599"/>
              <a:chExt cx="628650" cy="883423"/>
            </a:xfrm>
          </p:grpSpPr>
          <p:cxnSp>
            <p:nvCxnSpPr>
              <p:cNvPr id="67" name="Straight Arrow Connector 66"/>
              <p:cNvCxnSpPr/>
              <p:nvPr/>
            </p:nvCxnSpPr>
            <p:spPr>
              <a:xfrm flipH="1">
                <a:off x="7141696" y="4360599"/>
                <a:ext cx="212726" cy="2877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/>
              <p:cNvCxnSpPr/>
              <p:nvPr/>
            </p:nvCxnSpPr>
            <p:spPr>
              <a:xfrm>
                <a:off x="7360716" y="4373372"/>
                <a:ext cx="232122" cy="27499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/>
              <p:cNvCxnSpPr/>
              <p:nvPr/>
            </p:nvCxnSpPr>
            <p:spPr>
              <a:xfrm flipH="1">
                <a:off x="7467079" y="4637835"/>
                <a:ext cx="119585" cy="30155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>
                <a:off x="7589810" y="4643102"/>
                <a:ext cx="180536" cy="27499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81"/>
                  <p:cNvSpPr/>
                  <p:nvPr/>
                </p:nvSpPr>
                <p:spPr>
                  <a:xfrm>
                    <a:off x="7185314" y="4874690"/>
                    <a:ext cx="30970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b="0" dirty="0" smtClean="0"/>
                  </a:p>
                </p:txBody>
              </p:sp>
            </mc:Choice>
            <mc:Fallback xmlns="">
              <p:sp>
                <p:nvSpPr>
                  <p:cNvPr id="82" name="Rectangle 8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85314" y="4874690"/>
                    <a:ext cx="309700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05" name="Group 104"/>
          <p:cNvGrpSpPr/>
          <p:nvPr/>
        </p:nvGrpSpPr>
        <p:grpSpPr>
          <a:xfrm>
            <a:off x="6890181" y="2826988"/>
            <a:ext cx="2529929" cy="1364752"/>
            <a:chOff x="6890181" y="2826988"/>
            <a:chExt cx="2529929" cy="1364752"/>
          </a:xfrm>
        </p:grpSpPr>
        <p:grpSp>
          <p:nvGrpSpPr>
            <p:cNvPr id="100" name="Group 99"/>
            <p:cNvGrpSpPr/>
            <p:nvPr/>
          </p:nvGrpSpPr>
          <p:grpSpPr>
            <a:xfrm>
              <a:off x="6890181" y="2833373"/>
              <a:ext cx="847670" cy="945086"/>
              <a:chOff x="6890181" y="2833373"/>
              <a:chExt cx="847670" cy="945086"/>
            </a:xfrm>
          </p:grpSpPr>
          <p:cxnSp>
            <p:nvCxnSpPr>
              <p:cNvPr id="51" name="Straight Arrow Connector 50"/>
              <p:cNvCxnSpPr/>
              <p:nvPr/>
            </p:nvCxnSpPr>
            <p:spPr>
              <a:xfrm flipH="1">
                <a:off x="7109201" y="2833373"/>
                <a:ext cx="212726" cy="2877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>
                <a:off x="7328221" y="2846146"/>
                <a:ext cx="232122" cy="27499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flipH="1">
                <a:off x="6890181" y="3121143"/>
                <a:ext cx="212726" cy="2877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/>
              <p:cNvCxnSpPr/>
              <p:nvPr/>
            </p:nvCxnSpPr>
            <p:spPr>
              <a:xfrm>
                <a:off x="7119492" y="3115876"/>
                <a:ext cx="68430" cy="31357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 flipH="1">
                <a:off x="7434584" y="3110609"/>
                <a:ext cx="119585" cy="30155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/>
              <p:nvPr/>
            </p:nvCxnSpPr>
            <p:spPr>
              <a:xfrm>
                <a:off x="7557315" y="3115876"/>
                <a:ext cx="180536" cy="27499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/>
                  <p:cNvSpPr/>
                  <p:nvPr/>
                </p:nvSpPr>
                <p:spPr>
                  <a:xfrm>
                    <a:off x="7185314" y="3409127"/>
                    <a:ext cx="30970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⋮</m:t>
                          </m:r>
                        </m:oMath>
                      </m:oMathPara>
                    </a14:m>
                    <a:endParaRPr lang="en-US" b="0" dirty="0" smtClean="0"/>
                  </a:p>
                </p:txBody>
              </p:sp>
            </mc:Choice>
            <mc:Fallback xmlns="">
              <p:sp>
                <p:nvSpPr>
                  <p:cNvPr id="66" name="Rectangle 6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85314" y="3409127"/>
                    <a:ext cx="309700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6" name="Group 95"/>
            <p:cNvGrpSpPr/>
            <p:nvPr/>
          </p:nvGrpSpPr>
          <p:grpSpPr>
            <a:xfrm>
              <a:off x="8058150" y="2826988"/>
              <a:ext cx="1361960" cy="929952"/>
              <a:chOff x="8058150" y="2826988"/>
              <a:chExt cx="1361960" cy="929952"/>
            </a:xfrm>
          </p:grpSpPr>
          <p:sp>
            <p:nvSpPr>
              <p:cNvPr id="78" name="Right Brace 77"/>
              <p:cNvSpPr/>
              <p:nvPr/>
            </p:nvSpPr>
            <p:spPr>
              <a:xfrm>
                <a:off x="8058150" y="2826988"/>
                <a:ext cx="257175" cy="925632"/>
              </a:xfrm>
              <a:prstGeom prst="rightBrace">
                <a:avLst>
                  <a:gd name="adj1" fmla="val 49074"/>
                  <a:gd name="adj2" fmla="val 50000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78"/>
                  <p:cNvSpPr/>
                  <p:nvPr/>
                </p:nvSpPr>
                <p:spPr>
                  <a:xfrm>
                    <a:off x="8280663" y="3110609"/>
                    <a:ext cx="1139447" cy="6463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dirty="0"/>
                      <a:t>Guess  </a:t>
                    </a:r>
                    <a:br>
                      <a:rPr lang="en-US" dirty="0"/>
                    </a:br>
                    <a:r>
                      <a:rPr lang="en-US" dirty="0"/>
                      <a:t>bits of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9" name="Rectangle 7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280663" y="3110609"/>
                    <a:ext cx="1139447" cy="64633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t="-4717" b="-141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/>
                <p:cNvSpPr/>
                <p:nvPr/>
              </p:nvSpPr>
              <p:spPr>
                <a:xfrm>
                  <a:off x="7974728" y="3822408"/>
                  <a:ext cx="30970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b="0" dirty="0" smtClean="0"/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4728" y="3822408"/>
                  <a:ext cx="309700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Group 106"/>
          <p:cNvGrpSpPr/>
          <p:nvPr/>
        </p:nvGrpSpPr>
        <p:grpSpPr>
          <a:xfrm>
            <a:off x="6104759" y="5270512"/>
            <a:ext cx="3500133" cy="1123771"/>
            <a:chOff x="6104759" y="5270512"/>
            <a:chExt cx="3500133" cy="1123771"/>
          </a:xfrm>
        </p:grpSpPr>
        <p:grpSp>
          <p:nvGrpSpPr>
            <p:cNvPr id="98" name="Group 97"/>
            <p:cNvGrpSpPr/>
            <p:nvPr/>
          </p:nvGrpSpPr>
          <p:grpSpPr>
            <a:xfrm>
              <a:off x="8072811" y="5270512"/>
              <a:ext cx="1532081" cy="1080723"/>
              <a:chOff x="8072811" y="5270512"/>
              <a:chExt cx="1532081" cy="1080723"/>
            </a:xfrm>
          </p:grpSpPr>
          <p:sp>
            <p:nvSpPr>
              <p:cNvPr id="91" name="Right Brace 90"/>
              <p:cNvSpPr/>
              <p:nvPr/>
            </p:nvSpPr>
            <p:spPr>
              <a:xfrm>
                <a:off x="8072811" y="5270512"/>
                <a:ext cx="257175" cy="925632"/>
              </a:xfrm>
              <a:prstGeom prst="rightBrace">
                <a:avLst>
                  <a:gd name="adj1" fmla="val 49074"/>
                  <a:gd name="adj2" fmla="val 50000"/>
                </a:avLst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Rectangle 91"/>
                  <p:cNvSpPr/>
                  <p:nvPr/>
                </p:nvSpPr>
                <p:spPr>
                  <a:xfrm>
                    <a:off x="8302857" y="5427905"/>
                    <a:ext cx="1302035" cy="92333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dirty="0" smtClean="0"/>
                      <a:t>Check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a14:m>
                    <a:r>
                      <a:rPr lang="en-US" dirty="0" smtClean="0"/>
                      <a:t> works </a:t>
                    </a:r>
                    <a:endParaRPr lang="en-US" dirty="0"/>
                  </a:p>
                </p:txBody>
              </p:sp>
            </mc:Choice>
            <mc:Fallback xmlns="">
              <p:sp>
                <p:nvSpPr>
                  <p:cNvPr id="92" name="Rectangle 9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02857" y="5427905"/>
                    <a:ext cx="1302035" cy="92333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467" t="-3289" b="-92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03" name="Group 102"/>
            <p:cNvGrpSpPr/>
            <p:nvPr/>
          </p:nvGrpSpPr>
          <p:grpSpPr>
            <a:xfrm>
              <a:off x="6104759" y="5427905"/>
              <a:ext cx="2019135" cy="966378"/>
              <a:chOff x="6104759" y="5427905"/>
              <a:chExt cx="2019135" cy="96637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Rectangle 74"/>
                  <p:cNvSpPr/>
                  <p:nvPr/>
                </p:nvSpPr>
                <p:spPr>
                  <a:xfrm>
                    <a:off x="7415456" y="5518562"/>
                    <a:ext cx="43473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b="0" dirty="0" smtClean="0"/>
                  </a:p>
                </p:txBody>
              </p:sp>
            </mc:Choice>
            <mc:Fallback xmlns="">
              <p:sp>
                <p:nvSpPr>
                  <p:cNvPr id="75" name="Rectangle 7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15456" y="5518562"/>
                    <a:ext cx="434734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5" name="Straight Arrow Connector 84"/>
              <p:cNvCxnSpPr/>
              <p:nvPr/>
            </p:nvCxnSpPr>
            <p:spPr>
              <a:xfrm>
                <a:off x="6996544" y="5427905"/>
                <a:ext cx="0" cy="5823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>
                <a:off x="7167077" y="5427905"/>
                <a:ext cx="0" cy="5823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/>
              <p:nvPr/>
            </p:nvCxnSpPr>
            <p:spPr>
              <a:xfrm>
                <a:off x="7337610" y="5427905"/>
                <a:ext cx="0" cy="5823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>
                <a:off x="7888402" y="5427905"/>
                <a:ext cx="0" cy="58237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Rectangle 92"/>
              <p:cNvSpPr/>
              <p:nvPr/>
            </p:nvSpPr>
            <p:spPr>
              <a:xfrm rot="20279296">
                <a:off x="6104759" y="6024951"/>
                <a:ext cx="11394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err="1" smtClean="0"/>
                  <a:t>acc</a:t>
                </a:r>
                <a:r>
                  <a:rPr lang="en-US" dirty="0" smtClean="0"/>
                  <a:t>/</a:t>
                </a:r>
                <a:r>
                  <a:rPr lang="en-US" dirty="0" err="1" smtClean="0"/>
                  <a:t>rej</a:t>
                </a:r>
                <a:endParaRPr lang="en-US" dirty="0"/>
              </a:p>
            </p:txBody>
          </p:sp>
          <p:sp>
            <p:nvSpPr>
              <p:cNvPr id="94" name="Rectangle 93"/>
              <p:cNvSpPr/>
              <p:nvPr/>
            </p:nvSpPr>
            <p:spPr>
              <a:xfrm rot="20279296">
                <a:off x="6984447" y="6024951"/>
                <a:ext cx="11394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 err="1" smtClean="0"/>
                  <a:t>acc</a:t>
                </a:r>
                <a:r>
                  <a:rPr lang="en-US" dirty="0" smtClean="0"/>
                  <a:t>/</a:t>
                </a:r>
                <a:r>
                  <a:rPr lang="en-US" dirty="0" err="1" smtClean="0"/>
                  <a:t>rej</a:t>
                </a:r>
                <a:endParaRPr lang="en-US" dirty="0"/>
              </a:p>
            </p:txBody>
          </p:sp>
        </p:grpSp>
      </p:grpSp>
      <p:sp>
        <p:nvSpPr>
          <p:cNvPr id="6" name="Oval 5"/>
          <p:cNvSpPr/>
          <p:nvPr/>
        </p:nvSpPr>
        <p:spPr>
          <a:xfrm>
            <a:off x="2562225" y="2914650"/>
            <a:ext cx="419099" cy="3952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1739525" y="2914650"/>
            <a:ext cx="419099" cy="3952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1317293" y="2914650"/>
            <a:ext cx="419099" cy="3952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150620" y="3309938"/>
            <a:ext cx="4454843" cy="17383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6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5" grpId="0"/>
      <p:bldP spid="6" grpId="0" animBg="1"/>
      <p:bldP spid="62" grpId="0" animBg="1"/>
      <p:bldP spid="69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𝐶𝑂𝑀𝑃𝑂𝑆𝐼𝑇𝐸𝑆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NP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9177991" cy="3354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Defn: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𝐶𝑂𝑀𝑃𝑂𝑆𝐼𝑇𝐸𝑆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not prime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written in binary} 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                              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𝑦𝑧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for 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integers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in binary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} </a:t>
                </a:r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𝐶𝑂𝑀𝑃𝑂𝑆𝐼𝑇𝐸𝑆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NP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b="1" dirty="0" smtClean="0">
                    <a:latin typeface="+mj-lt"/>
                  </a:rPr>
                  <a:t>Proof:   </a:t>
                </a:r>
                <a:r>
                  <a:rPr lang="en-US" sz="2000" dirty="0" smtClean="0">
                    <a:latin typeface="+mj-lt"/>
                  </a:rPr>
                  <a:t>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r>
                  <a:rPr lang="en-US" sz="2000" dirty="0" smtClean="0">
                    <a:latin typeface="+mj-lt"/>
                  </a:rPr>
                  <a:t>      1.  Nondeterministically write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     2.  </a:t>
                </a:r>
                <a:r>
                  <a:rPr lang="en-US" sz="2000" i="1" dirty="0" smtClean="0">
                    <a:latin typeface="+mj-lt"/>
                  </a:rPr>
                  <a:t>Accept</a:t>
                </a:r>
                <a:r>
                  <a:rPr lang="en-US" sz="2000" dirty="0" smtClean="0">
                    <a:latin typeface="+mj-lt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divides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with remainder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  <a:br>
                  <a:rPr lang="en-US" sz="2000" dirty="0" smtClean="0">
                    <a:latin typeface="+mj-lt"/>
                  </a:rPr>
                </a:br>
                <a:r>
                  <a:rPr lang="en-US" sz="2000" dirty="0" smtClean="0">
                    <a:latin typeface="+mj-lt"/>
                  </a:rPr>
                  <a:t>           </a:t>
                </a:r>
                <a:r>
                  <a:rPr lang="en-US" sz="2000" i="1" dirty="0" smtClean="0">
                    <a:latin typeface="+mj-lt"/>
                  </a:rPr>
                  <a:t>Reject</a:t>
                </a:r>
                <a:r>
                  <a:rPr lang="en-US" sz="2000" dirty="0" smtClean="0">
                    <a:latin typeface="+mj-lt"/>
                  </a:rPr>
                  <a:t> if not.”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latin typeface="+mj-lt"/>
                  </a:rPr>
                  <a:t>Note:  </a:t>
                </a:r>
                <a:r>
                  <a:rPr lang="en-US" sz="2000" dirty="0" smtClean="0">
                    <a:latin typeface="+mj-lt"/>
                  </a:rPr>
                  <a:t>Using base 10 instead of base 2 wouldn’t matter because can convert in polynomial time.</a:t>
                </a:r>
                <a:endParaRPr lang="en-US" sz="24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9177991" cy="3354765"/>
              </a:xfrm>
              <a:prstGeom prst="rect">
                <a:avLst/>
              </a:prstGeom>
              <a:blipFill>
                <a:blip r:embed="rId4"/>
                <a:stretch>
                  <a:fillRect l="-996" t="-1455" b="-2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58617" y="4347158"/>
                <a:ext cx="10104583" cy="1414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+mj-lt"/>
                  </a:rPr>
                  <a:t>Bad encoding:  </a:t>
                </a:r>
                <a:r>
                  <a:rPr lang="en-US" sz="2000" dirty="0" smtClean="0">
                    <a:latin typeface="+mj-lt"/>
                  </a:rPr>
                  <a:t>write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in unary: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limUpp>
                      <m:limUp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groupChr>
                          <m:groupChrPr>
                            <m:chr m:val="⏞"/>
                            <m:pos m:val="top"/>
                            <m:vertJc m:val="bot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111⋯1</m:t>
                            </m:r>
                          </m:e>
                        </m:groupChr>
                      </m:e>
                      <m:li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lim>
                    </m:limUpp>
                  </m:oMath>
                </a14:m>
                <a:r>
                  <a:rPr lang="en-US" sz="2000" dirty="0" smtClean="0">
                    <a:latin typeface="+mj-lt"/>
                  </a:rPr>
                  <a:t> , exponentially longer.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Theorem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(2002):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𝐶𝑂𝑀𝑃𝑂𝑆𝐼𝑇𝐸𝑆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</a:t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We won’t cover this proof.</a:t>
                </a:r>
                <a:endParaRPr lang="en-US" sz="20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4347158"/>
                <a:ext cx="10104583" cy="1414683"/>
              </a:xfrm>
              <a:prstGeom prst="rect">
                <a:avLst/>
              </a:prstGeom>
              <a:blipFill>
                <a:blip r:embed="rId5"/>
                <a:stretch>
                  <a:fillRect l="-603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419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Intuition for P and NP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221685"/>
                <a:ext cx="8689440" cy="4216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NP = All languages where can </a:t>
                </a:r>
                <a:r>
                  <a:rPr lang="en-US" sz="2400" u="sng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verify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membership quickly</a:t>
                </a:r>
              </a:p>
              <a:p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P  = All languages where can  </a:t>
                </a:r>
                <a:r>
                  <a:rPr lang="en-US" sz="2400" u="sng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test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membership quickly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Examples of quickly verifying membership: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  -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:  Give the Hamiltonian path.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  -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𝐶𝑂𝑀𝑃𝑂𝑆𝐼𝑇𝐸𝑆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:  Give the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factor.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The </a:t>
                </a:r>
                <a:r>
                  <a:rPr lang="en-US" sz="2000" u="sng" dirty="0" smtClean="0">
                    <a:solidFill>
                      <a:schemeClr val="tx1"/>
                    </a:solidFill>
                  </a:rPr>
                  <a:t>Hamiltonian path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and the </a:t>
                </a:r>
                <a:r>
                  <a:rPr lang="en-US" sz="2000" u="sng" dirty="0" smtClean="0">
                    <a:solidFill>
                      <a:schemeClr val="tx1"/>
                    </a:solidFill>
                  </a:rPr>
                  <a:t>factor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are called </a:t>
                </a:r>
                <a:r>
                  <a:rPr lang="en-US" sz="2000" b="1" i="1" dirty="0" smtClean="0">
                    <a:solidFill>
                      <a:schemeClr val="tx1"/>
                    </a:solidFill>
                  </a:rPr>
                  <a:t>short certificates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of membership.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NP</a:t>
                </a:r>
              </a:p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Question: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 = NP?  Famous unsolved problem (Cook 1971).</a:t>
                </a:r>
              </a:p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Conjecture: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 ≠ NP.   Some problems are NP and not in P.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Hard to prove the conjecture because polynomial-time algorithms are powerful.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Example: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Show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</m:t>
                    </m:r>
                    <m:r>
                      <m:rPr>
                        <m:nor/>
                      </m:rPr>
                      <a:rPr lang="en-US" sz="200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P.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221685"/>
                <a:ext cx="8689440" cy="4216539"/>
              </a:xfrm>
              <a:prstGeom prst="rect">
                <a:avLst/>
              </a:prstGeom>
              <a:blipFill>
                <a:blip r:embed="rId2"/>
                <a:stretch>
                  <a:fillRect l="-1052" t="-1156" b="-1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9841951" y="3412211"/>
            <a:ext cx="2084129" cy="1207008"/>
            <a:chOff x="9522655" y="2950464"/>
            <a:chExt cx="2084129" cy="1207008"/>
          </a:xfrm>
        </p:grpSpPr>
        <p:sp>
          <p:nvSpPr>
            <p:cNvPr id="5" name="Oval 4"/>
            <p:cNvSpPr/>
            <p:nvPr/>
          </p:nvSpPr>
          <p:spPr>
            <a:xfrm>
              <a:off x="9589359" y="3157728"/>
              <a:ext cx="975360" cy="7924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9522655" y="2950464"/>
              <a:ext cx="2084129" cy="1207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0814683" y="3323135"/>
              <a:ext cx="5421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/>
                <a:t>NP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9905357" y="3323135"/>
              <a:ext cx="3433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P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2312477" y="3774486"/>
            <a:ext cx="4193383" cy="3358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49303" y="4190769"/>
            <a:ext cx="4193383" cy="29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14.1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10917" y="3619475"/>
                <a:ext cx="9381069" cy="2878865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14.1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𝐻𝐴𝑀𝑃𝐴𝑇𝐻</m:t>
                        </m:r>
                      </m:e>
                    </m:ba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be the complement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So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𝐻𝐴𝑀𝑃𝐴𝑇𝐻</m:t>
                        </m:r>
                      </m:e>
                    </m:ba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does </a:t>
                </a:r>
                <a:r>
                  <a:rPr lang="en-US" sz="2000" u="sng" dirty="0" smtClean="0">
                    <a:solidFill>
                      <a:schemeClr val="tx1"/>
                    </a:solidFill>
                  </a:rPr>
                  <a:t>not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have a Hamiltonian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𝐻𝐴𝑀𝑃𝐴𝑇𝐻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NP?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Yes, we can invert the accept/reject output of the NTM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No, we cannot give a short certificate for a graph not to have a Hamiltonian path. </a:t>
                </a:r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I don’t know.</a:t>
                </a:r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17" y="3619475"/>
                <a:ext cx="9381069" cy="2878865"/>
              </a:xfrm>
              <a:prstGeom prst="rect">
                <a:avLst/>
              </a:prstGeom>
              <a:blipFill>
                <a:blip r:embed="rId3"/>
                <a:stretch>
                  <a:fillRect l="-842" t="-1046" b="-2301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269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4" grpId="0" animBg="1"/>
      <p:bldP spid="12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Recall </a:t>
                </a:r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9003719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Recall: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| 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is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CFG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and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b="1" dirty="0" smtClean="0"/>
              </a:p>
              <a:p>
                <a:endParaRPr lang="en-US" sz="2400" b="1" dirty="0" smtClean="0"/>
              </a:p>
              <a:p>
                <a:r>
                  <a:rPr lang="en-US" sz="2400" b="1" dirty="0" smtClean="0">
                    <a:solidFill>
                      <a:schemeClr val="tx1"/>
                    </a:solidFill>
                  </a:rPr>
                  <a:t>Theorem: 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decidable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Proof: 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914400" lvl="1" indent="-280988">
                  <a:buAutoNum type="arabicPeriod"/>
                </a:pPr>
                <a:r>
                  <a:rPr lang="en-US" sz="2000" dirty="0">
                    <a:solidFill>
                      <a:schemeClr val="tx1"/>
                    </a:solidFill>
                  </a:rPr>
                  <a:t> Convert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into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Chomsky Normal Form.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914400" lvl="1" indent="-280988">
                  <a:buAutoNum type="arabicPeriod"/>
                </a:pPr>
                <a:r>
                  <a:rPr lang="en-US" sz="2000" dirty="0">
                    <a:solidFill>
                      <a:schemeClr val="tx1"/>
                    </a:solidFill>
                  </a:rPr>
                  <a:t> Try all derivations of length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2|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|−1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914400" lvl="1" indent="-280988">
                  <a:buAutoNum type="arabicPeriod"/>
                </a:pP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Accept</a:t>
                </a:r>
                <a:r>
                  <a:rPr lang="en-US" sz="2000" dirty="0">
                    <a:solidFill>
                      <a:schemeClr val="tx1"/>
                    </a:solidFill>
                  </a:rPr>
                  <a:t> if any generate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Reject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if </a:t>
                </a:r>
                <a:r>
                  <a:rPr lang="en-US" sz="2000" dirty="0">
                    <a:solidFill>
                      <a:schemeClr val="tx1"/>
                    </a:solidFill>
                  </a:rPr>
                  <a:t>not. 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914400" lvl="1" indent="-280988">
                  <a:buAutoNum type="arabicPeriod"/>
                </a:pPr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sz="2400" b="1" dirty="0">
                    <a:solidFill>
                      <a:schemeClr val="tx1"/>
                    </a:solidFill>
                  </a:rPr>
                  <a:t>Theorem: 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NP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Proof:  “</a:t>
                </a:r>
                <a:r>
                  <a:rPr lang="en-US" sz="2000" dirty="0">
                    <a:solidFill>
                      <a:schemeClr val="tx1"/>
                    </a:solidFill>
                  </a:rPr>
                  <a:t>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914400" lvl="1" indent="-280988">
                  <a:buAutoNum type="arabicPeriod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Nondeterministically pick some derivation </a:t>
                </a:r>
                <a:r>
                  <a:rPr lang="en-US" sz="2000" dirty="0">
                    <a:solidFill>
                      <a:schemeClr val="tx1"/>
                    </a:solidFill>
                  </a:rPr>
                  <a:t>of length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2|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|−1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914400" lvl="1" indent="-280988">
                  <a:buAutoNum type="arabicPeriod"/>
                </a:pP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Accept</a:t>
                </a:r>
                <a:r>
                  <a:rPr lang="en-US" sz="2000" dirty="0">
                    <a:solidFill>
                      <a:schemeClr val="tx1"/>
                    </a:solidFill>
                  </a:rPr>
                  <a:t> if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it generates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Reject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if </a:t>
                </a:r>
                <a:r>
                  <a:rPr lang="en-US" sz="2000" dirty="0">
                    <a:solidFill>
                      <a:schemeClr val="tx1"/>
                    </a:solidFill>
                  </a:rPr>
                  <a:t>not. </a:t>
                </a:r>
              </a:p>
              <a:p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9003719" cy="4524315"/>
              </a:xfrm>
              <a:prstGeom prst="rect">
                <a:avLst/>
              </a:prstGeom>
              <a:blipFill>
                <a:blip r:embed="rId3"/>
                <a:stretch>
                  <a:fillRect l="-101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921744" y="2426685"/>
                <a:ext cx="395375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Chomsky Normal Form (CNF):</a:t>
                </a:r>
                <a:br>
                  <a:rPr lang="en-US" sz="2000" dirty="0" smtClean="0"/>
                </a:br>
                <a:r>
                  <a:rPr lang="en-US" sz="2000" dirty="0" smtClean="0"/>
                  <a:t>    A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dirty="0" smtClean="0"/>
                  <a:t>BC</a:t>
                </a:r>
                <a:endParaRPr lang="en-US" dirty="0"/>
              </a:p>
              <a:p>
                <a:r>
                  <a:rPr lang="en-US" sz="2000" dirty="0" smtClean="0"/>
                  <a:t>    B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b</a:t>
                </a:r>
              </a:p>
              <a:p>
                <a:r>
                  <a:rPr lang="en-US" sz="2000" dirty="0" smtClean="0"/>
                  <a:t>Let’s always assume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is in CNF.</a:t>
                </a:r>
                <a:endParaRPr lang="en-US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1744" y="2426685"/>
                <a:ext cx="3953752" cy="1323439"/>
              </a:xfrm>
              <a:prstGeom prst="rect">
                <a:avLst/>
              </a:prstGeom>
              <a:blipFill>
                <a:blip r:embed="rId4"/>
                <a:stretch>
                  <a:fillRect l="-1541"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2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3" grpId="0" uiExpand="1" build="allAtOnce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Attempt to show </a:t>
                </a:r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9003719" cy="4795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tx1"/>
                    </a:solidFill>
                  </a:rPr>
                  <a:t>Theorem: 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P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Proof attempt: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Recursive algorithm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tests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generates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, starting at any specified variable R. 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R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1.  For each way to divide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for each rule 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ST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2.       Use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to test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S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T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3.      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Accept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if both accept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4. 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Reject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if none of the above accepted.”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Then decide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by starting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’s start variable.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a correct algorithm, but it takes non-polynomial time.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(Each recursion makes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calls and depth is roughly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.)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Fix: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Use recursion + memory called </a:t>
                </a:r>
                <a:r>
                  <a:rPr lang="en-US" sz="2000" i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Dynamic Programming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(DP)</a:t>
                </a:r>
              </a:p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Observation: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String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of length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has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substrings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therefore there are only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possible sub-problems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S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to solve. 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9003719" cy="4795223"/>
              </a:xfrm>
              <a:prstGeom prst="rect">
                <a:avLst/>
              </a:prstGeom>
              <a:blipFill>
                <a:blip r:embed="rId3"/>
                <a:stretch>
                  <a:fillRect l="-1016" t="-1017" b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Group 32"/>
          <p:cNvGrpSpPr/>
          <p:nvPr/>
        </p:nvGrpSpPr>
        <p:grpSpPr>
          <a:xfrm>
            <a:off x="8619744" y="4020670"/>
            <a:ext cx="3083030" cy="1684860"/>
            <a:chOff x="8619744" y="3399406"/>
            <a:chExt cx="3083030" cy="1684860"/>
          </a:xfrm>
        </p:grpSpPr>
        <p:sp>
          <p:nvSpPr>
            <p:cNvPr id="12" name="Isosceles Triangle 11"/>
            <p:cNvSpPr/>
            <p:nvPr/>
          </p:nvSpPr>
          <p:spPr>
            <a:xfrm>
              <a:off x="8619744" y="3399406"/>
              <a:ext cx="1692574" cy="1684658"/>
            </a:xfrm>
            <a:prstGeom prst="triangle">
              <a:avLst>
                <a:gd name="adj" fmla="val 78256"/>
              </a:avLst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/>
          </p:nvSpPr>
          <p:spPr>
            <a:xfrm>
              <a:off x="10312318" y="3399608"/>
              <a:ext cx="1390456" cy="1684658"/>
            </a:xfrm>
            <a:prstGeom prst="triangle">
              <a:avLst>
                <a:gd name="adj" fmla="val 8986"/>
              </a:avLst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788687" y="3129719"/>
            <a:ext cx="816817" cy="1059971"/>
            <a:chOff x="9788687" y="2508455"/>
            <a:chExt cx="816817" cy="1059971"/>
          </a:xfrm>
        </p:grpSpPr>
        <p:sp>
          <p:nvSpPr>
            <p:cNvPr id="9" name="Rectangle 8"/>
            <p:cNvSpPr/>
            <p:nvPr/>
          </p:nvSpPr>
          <p:spPr>
            <a:xfrm>
              <a:off x="9788687" y="3199094"/>
              <a:ext cx="290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0308628" y="3199094"/>
              <a:ext cx="296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 flipH="1">
              <a:off x="9946619" y="2508455"/>
              <a:ext cx="227604" cy="691876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0174223" y="2508455"/>
              <a:ext cx="266987" cy="695523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8619744" y="2765270"/>
            <a:ext cx="3108960" cy="3287891"/>
            <a:chOff x="8619744" y="2144006"/>
            <a:chExt cx="3108960" cy="3287891"/>
          </a:xfrm>
        </p:grpSpPr>
        <p:sp>
          <p:nvSpPr>
            <p:cNvPr id="3" name="Isosceles Triangle 2"/>
            <p:cNvSpPr/>
            <p:nvPr/>
          </p:nvSpPr>
          <p:spPr>
            <a:xfrm>
              <a:off x="8619744" y="2328672"/>
              <a:ext cx="3108960" cy="2755392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0019374" y="2144006"/>
              <a:ext cx="3097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/>
                <a:t>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/>
                <p:cNvSpPr/>
                <p:nvPr/>
              </p:nvSpPr>
              <p:spPr>
                <a:xfrm>
                  <a:off x="9988627" y="5062565"/>
                  <a:ext cx="4142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8627" y="5062565"/>
                  <a:ext cx="414216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9433746" y="5325247"/>
            <a:ext cx="1738076" cy="374356"/>
            <a:chOff x="9433746" y="4703983"/>
            <a:chExt cx="1738076" cy="3743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9433746" y="4703983"/>
                  <a:ext cx="36798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3746" y="4703983"/>
                  <a:ext cx="36798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10800438" y="4703983"/>
                  <a:ext cx="37138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00438" y="4703983"/>
                  <a:ext cx="37138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/>
            <p:nvPr/>
          </p:nvCxnSpPr>
          <p:spPr>
            <a:xfrm>
              <a:off x="10302240" y="4882722"/>
              <a:ext cx="4601" cy="195617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Isosceles Triangle 19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DP shows </a:t>
                </a:r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737266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Theorem: 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Proof :  Use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DP (Dynamic Programming)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= recursion + memory.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R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7372663" cy="1015663"/>
              </a:xfrm>
              <a:prstGeom prst="rect">
                <a:avLst/>
              </a:prstGeom>
              <a:blipFill>
                <a:blip r:embed="rId3"/>
                <a:stretch>
                  <a:fillRect l="-826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800417" y="2338949"/>
            <a:ext cx="1898011" cy="1404257"/>
            <a:chOff x="6977743" y="2634343"/>
            <a:chExt cx="1898011" cy="1404257"/>
          </a:xfrm>
        </p:grpSpPr>
        <p:sp>
          <p:nvSpPr>
            <p:cNvPr id="6" name="Right Brace 5"/>
            <p:cNvSpPr/>
            <p:nvPr/>
          </p:nvSpPr>
          <p:spPr>
            <a:xfrm>
              <a:off x="6977743" y="2634343"/>
              <a:ext cx="225615" cy="1404257"/>
            </a:xfrm>
            <a:prstGeom prst="rightBrace">
              <a:avLst>
                <a:gd name="adj1" fmla="val 25220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269545" y="3143748"/>
              <a:ext cx="16062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same as before</a:t>
              </a:r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19744" y="4023375"/>
            <a:ext cx="3083030" cy="1684860"/>
            <a:chOff x="8619744" y="3399406"/>
            <a:chExt cx="3083030" cy="1684860"/>
          </a:xfrm>
        </p:grpSpPr>
        <p:sp>
          <p:nvSpPr>
            <p:cNvPr id="15" name="Isosceles Triangle 14"/>
            <p:cNvSpPr/>
            <p:nvPr/>
          </p:nvSpPr>
          <p:spPr>
            <a:xfrm>
              <a:off x="8619744" y="3399406"/>
              <a:ext cx="1692574" cy="1684658"/>
            </a:xfrm>
            <a:prstGeom prst="triangle">
              <a:avLst>
                <a:gd name="adj" fmla="val 78256"/>
              </a:avLst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/>
          </p:nvSpPr>
          <p:spPr>
            <a:xfrm>
              <a:off x="10312318" y="3399608"/>
              <a:ext cx="1390456" cy="1684658"/>
            </a:xfrm>
            <a:prstGeom prst="triangle">
              <a:avLst>
                <a:gd name="adj" fmla="val 8986"/>
              </a:avLst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788687" y="3159733"/>
            <a:ext cx="816817" cy="1032662"/>
            <a:chOff x="9788687" y="2535764"/>
            <a:chExt cx="816817" cy="1032662"/>
          </a:xfrm>
        </p:grpSpPr>
        <p:sp>
          <p:nvSpPr>
            <p:cNvPr id="18" name="Rectangle 17"/>
            <p:cNvSpPr/>
            <p:nvPr/>
          </p:nvSpPr>
          <p:spPr>
            <a:xfrm>
              <a:off x="9788687" y="3199094"/>
              <a:ext cx="29046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308628" y="3199094"/>
              <a:ext cx="296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cxnSp>
          <p:nvCxnSpPr>
            <p:cNvPr id="20" name="Straight Connector 19"/>
            <p:cNvCxnSpPr/>
            <p:nvPr/>
          </p:nvCxnSpPr>
          <p:spPr>
            <a:xfrm flipH="1">
              <a:off x="9941303" y="2535764"/>
              <a:ext cx="227604" cy="691876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168907" y="2535764"/>
              <a:ext cx="266987" cy="695523"/>
            </a:xfrm>
            <a:prstGeom prst="line">
              <a:avLst/>
            </a:prstGeom>
            <a:ln w="3175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8619744" y="2767975"/>
            <a:ext cx="3108960" cy="3287891"/>
            <a:chOff x="8619744" y="2144006"/>
            <a:chExt cx="3108960" cy="3287891"/>
          </a:xfrm>
        </p:grpSpPr>
        <p:sp>
          <p:nvSpPr>
            <p:cNvPr id="23" name="Isosceles Triangle 22"/>
            <p:cNvSpPr/>
            <p:nvPr/>
          </p:nvSpPr>
          <p:spPr>
            <a:xfrm>
              <a:off x="8619744" y="2328672"/>
              <a:ext cx="3108960" cy="2755392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0019374" y="2144006"/>
              <a:ext cx="3097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/>
                <a:t>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9988627" y="5062565"/>
                  <a:ext cx="4142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𝑤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8627" y="5062565"/>
                  <a:ext cx="414216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9433746" y="5327952"/>
            <a:ext cx="1738076" cy="371080"/>
            <a:chOff x="9433746" y="4703983"/>
            <a:chExt cx="1738076" cy="3710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9433746" y="4703983"/>
                  <a:ext cx="36798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33746" y="4703983"/>
                  <a:ext cx="36798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>
                <a:xfrm>
                  <a:off x="10800438" y="4703983"/>
                  <a:ext cx="37138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00438" y="4703983"/>
                  <a:ext cx="37138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/>
            <p:cNvCxnSpPr/>
            <p:nvPr/>
          </p:nvCxnSpPr>
          <p:spPr>
            <a:xfrm>
              <a:off x="10301367" y="4879446"/>
              <a:ext cx="4601" cy="195617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8615" y="2237940"/>
                <a:ext cx="7372663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     1.  For each way to divide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for each rule 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ST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2.       Use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to test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S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T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3.      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Accept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if both accept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4. 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Reject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if none of the above accepted.”</a:t>
                </a:r>
              </a:p>
              <a:p>
                <a:r>
                  <a:rPr lang="en-US" sz="2000" dirty="0"/>
                  <a:t>Then decide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/>
                  <a:t> by starting from G’s start variable</a:t>
                </a:r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2237940"/>
                <a:ext cx="7372663" cy="1631216"/>
              </a:xfrm>
              <a:prstGeom prst="rect">
                <a:avLst/>
              </a:prstGeom>
              <a:blipFill>
                <a:blip r:embed="rId7"/>
                <a:stretch>
                  <a:fillRect l="-826" t="-1866" b="-5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83018" y="1919658"/>
                <a:ext cx="73726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                                                             “</a:t>
                </a:r>
                <a:r>
                  <a:rPr lang="en-US" sz="2000" dirty="0" err="1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memoization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” 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0.  If previously solved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R</m:t>
                    </m:r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then answer same, else continue.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18" y="1919658"/>
                <a:ext cx="7372663" cy="707886"/>
              </a:xfrm>
              <a:prstGeom prst="rect">
                <a:avLst/>
              </a:prstGeom>
              <a:blipFill>
                <a:blip r:embed="rId8"/>
                <a:stretch>
                  <a:fillRect l="-83"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58615" y="4411921"/>
                <a:ext cx="737266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Total number of calls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so time used is polynomial.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Alternately, solve all smaller sub-problems first: “bottom up” 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4411921"/>
                <a:ext cx="7372663" cy="861774"/>
              </a:xfrm>
              <a:prstGeom prst="rect">
                <a:avLst/>
              </a:prstGeom>
              <a:blipFill>
                <a:blip r:embed="rId9"/>
                <a:stretch>
                  <a:fillRect l="-826" t="-4255" b="-12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14.2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71777" y="2418108"/>
            <a:ext cx="3683578" cy="3536230"/>
            <a:chOff x="8433226" y="1955800"/>
            <a:chExt cx="3683578" cy="3536230"/>
          </a:xfrm>
        </p:grpSpPr>
        <p:sp>
          <p:nvSpPr>
            <p:cNvPr id="3" name="Rectangle 2"/>
            <p:cNvSpPr/>
            <p:nvPr/>
          </p:nvSpPr>
          <p:spPr>
            <a:xfrm>
              <a:off x="9283700" y="1955800"/>
              <a:ext cx="2159000" cy="1913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8433226" y="3568426"/>
                  <a:ext cx="3683578" cy="1923604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rgbClr val="FFC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FFC000"/>
                      </a:solidFill>
                    </a:rPr>
                    <a:t>Check-in 14.2</a:t>
                  </a:r>
                  <a:endParaRPr lang="en-US" sz="2400" dirty="0">
                    <a:solidFill>
                      <a:srgbClr val="FFC000"/>
                    </a:solidFill>
                  </a:endParaRPr>
                </a:p>
                <a:p>
                  <a:pPr>
                    <a:spcBef>
                      <a:spcPts val="600"/>
                    </a:spcBef>
                  </a:pPr>
                  <a:r>
                    <a:rPr lang="en-US" sz="2000" dirty="0" smtClean="0"/>
                    <a:t>Suppose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2000" dirty="0" smtClean="0"/>
                    <a:t> is a CFL.   </a:t>
                  </a:r>
                  <a:br>
                    <a:rPr lang="en-US" sz="2000" dirty="0" smtClean="0"/>
                  </a:br>
                  <a:r>
                    <a:rPr lang="en-US" sz="2000" dirty="0" smtClean="0"/>
                    <a:t>Does that imply that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∈</m:t>
                      </m:r>
                    </m:oMath>
                  </a14:m>
                  <a:r>
                    <a:rPr lang="en-US" sz="2000" dirty="0" smtClean="0">
                      <a:solidFill>
                        <a:schemeClr val="tx1"/>
                      </a:solidFill>
                    </a:rPr>
                    <a:t> P? </a:t>
                  </a:r>
                </a:p>
                <a:p>
                  <a:pPr marL="457200" indent="-457200">
                    <a:spcBef>
                      <a:spcPts val="600"/>
                    </a:spcBef>
                    <a:buFontTx/>
                    <a:buAutoNum type="alphaLcParenBoth"/>
                  </a:pPr>
                  <a:r>
                    <a:rPr lang="en-US" sz="2000" dirty="0" smtClean="0"/>
                    <a:t>Yes</a:t>
                  </a:r>
                </a:p>
                <a:p>
                  <a:pPr marL="457200" indent="-457200">
                    <a:spcBef>
                      <a:spcPts val="600"/>
                    </a:spcBef>
                    <a:buFontTx/>
                    <a:buAutoNum type="alphaLcParenBoth"/>
                  </a:pPr>
                  <a:r>
                    <a:rPr lang="en-US" sz="2000" dirty="0" smtClean="0"/>
                    <a:t>No. </a:t>
                  </a:r>
                  <a:endParaRPr lang="en-US" sz="2000" i="1" dirty="0" smtClean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33226" y="3568426"/>
                  <a:ext cx="3683578" cy="1923604"/>
                </a:xfrm>
                <a:prstGeom prst="rect">
                  <a:avLst/>
                </a:prstGeom>
                <a:blipFill>
                  <a:blip r:embed="rId10"/>
                  <a:stretch>
                    <a:fillRect l="-2131" t="-1553" b="-4037"/>
                  </a:stretch>
                </a:blipFill>
                <a:ln w="38100">
                  <a:solidFill>
                    <a:srgbClr val="FFC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916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0.00078 0.0414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06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96296E-6 L 0.00143 0.0523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31" grpId="0"/>
      <p:bldP spid="32" grpId="0" uiExpand="1" build="p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</a:t>
                </a:r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&amp;  Bottom-up DP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9556291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tx1"/>
                    </a:solidFill>
                  </a:rPr>
                  <a:t>Theorem: 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Proof :  Use bottom-up DP.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1. 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and variable R</a:t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             Solve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b="0" i="0" dirty="0" smtClean="0">
                        <a:solidFill>
                          <a:schemeClr val="tx1"/>
                        </a:solidFill>
                      </a:rPr>
                      <m:t>R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by checking if </a:t>
                </a:r>
                <a:r>
                  <a:rPr lang="en-US" sz="2000" dirty="0">
                    <a:solidFill>
                      <a:schemeClr val="tx1"/>
                    </a:solidFill>
                  </a:rPr>
                  <a:t>R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a rule.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2. 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=2,…,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each substring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where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variable R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         Solve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R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by checking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for each R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ST and each division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              if both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S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T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were positive.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3. 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Accept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schemeClr val="tx1"/>
                        </a:solidFill>
                      </a:rPr>
                      <m:t>S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is positive where S is the original start variable.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4. 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Reject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if not.”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Total number of calls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so time used is polynomial.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Often, bottom-up DP is shown as filling out a table.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9556291" cy="4093428"/>
              </a:xfrm>
              <a:prstGeom prst="rect">
                <a:avLst/>
              </a:prstGeom>
              <a:blipFill>
                <a:blip r:embed="rId3"/>
                <a:stretch>
                  <a:fillRect l="-638" t="-744" b="-1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050280" y="2164556"/>
            <a:ext cx="2007933" cy="616966"/>
            <a:chOff x="6050280" y="2164556"/>
            <a:chExt cx="2007933" cy="616966"/>
          </a:xfrm>
        </p:grpSpPr>
        <p:sp>
          <p:nvSpPr>
            <p:cNvPr id="6" name="Right Brace 5"/>
            <p:cNvSpPr/>
            <p:nvPr/>
          </p:nvSpPr>
          <p:spPr>
            <a:xfrm>
              <a:off x="6050280" y="2164556"/>
              <a:ext cx="153761" cy="616966"/>
            </a:xfrm>
            <a:prstGeom prst="rightBrace">
              <a:avLst>
                <a:gd name="adj1" fmla="val 23819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204041" y="2180651"/>
              <a:ext cx="185417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Solve for substrings of length 1</a:t>
              </a:r>
              <a:endParaRPr lang="en-US" sz="16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463915" y="2895600"/>
            <a:ext cx="3053427" cy="831850"/>
            <a:chOff x="8463915" y="2895600"/>
            <a:chExt cx="3053427" cy="831850"/>
          </a:xfrm>
        </p:grpSpPr>
        <p:sp>
          <p:nvSpPr>
            <p:cNvPr id="11" name="Right Brace 10"/>
            <p:cNvSpPr/>
            <p:nvPr/>
          </p:nvSpPr>
          <p:spPr>
            <a:xfrm>
              <a:off x="8463915" y="2895600"/>
              <a:ext cx="153761" cy="831850"/>
            </a:xfrm>
            <a:prstGeom prst="rightBrace">
              <a:avLst>
                <a:gd name="adj1" fmla="val 23819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8666282" y="2896453"/>
                  <a:ext cx="2851060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 smtClean="0"/>
                    <a:t>Solve for substrings of length </a:t>
                  </a:r>
                  <a14:m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en-US" sz="1600" dirty="0" smtClean="0"/>
                    <a:t> by using previous answers for substrings of length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en-US" sz="1600" dirty="0" smtClean="0"/>
                    <a:t>. </a:t>
                  </a:r>
                  <a:endParaRPr lang="en-US" sz="1600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66282" y="2896453"/>
                  <a:ext cx="2851060" cy="830997"/>
                </a:xfrm>
                <a:prstGeom prst="rect">
                  <a:avLst/>
                </a:prstGeom>
                <a:blipFill>
                  <a:blip r:embed="rId4"/>
                  <a:stretch>
                    <a:fillRect l="-1285" t="-2206" b="-88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Isosceles Triangle 9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36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276" y="0"/>
            <a:ext cx="7791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Satisfiability Problem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8732985" cy="3600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+mj-lt"/>
                  </a:rPr>
                  <a:t>Defn: </a:t>
                </a:r>
                <a:r>
                  <a:rPr lang="en-US" sz="2400" dirty="0" smtClean="0">
                    <a:latin typeface="+mj-lt"/>
                  </a:rPr>
                  <a:t> A </a:t>
                </a:r>
                <a:r>
                  <a:rPr lang="en-US" sz="2400" b="1" i="1" dirty="0" smtClean="0">
                    <a:latin typeface="+mj-lt"/>
                  </a:rPr>
                  <a:t>Boolean formula</a:t>
                </a:r>
                <a:r>
                  <a:rPr lang="en-US" sz="24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has Boolean variables (</a:t>
                </a:r>
                <a:r>
                  <a:rPr lang="en-US" sz="2400" cap="small" dirty="0" smtClean="0">
                    <a:latin typeface="+mj-lt"/>
                  </a:rPr>
                  <a:t>True/False</a:t>
                </a:r>
                <a:r>
                  <a:rPr lang="en-US" sz="2400" dirty="0" smtClean="0">
                    <a:latin typeface="+mj-lt"/>
                  </a:rPr>
                  <a:t> values) </a:t>
                </a:r>
                <a:br>
                  <a:rPr lang="en-US" sz="2400" dirty="0" smtClean="0">
                    <a:latin typeface="+mj-lt"/>
                  </a:rPr>
                </a:br>
                <a:r>
                  <a:rPr lang="en-US" sz="2400" dirty="0" smtClean="0">
                    <a:latin typeface="+mj-lt"/>
                  </a:rPr>
                  <a:t>and Boolean operations </a:t>
                </a:r>
                <a:r>
                  <a:rPr lang="en-US" sz="2400" cap="small" dirty="0" smtClean="0">
                    <a:latin typeface="+mj-lt"/>
                  </a:rPr>
                  <a:t>And</a:t>
                </a:r>
                <a:r>
                  <a:rPr lang="en-US" sz="2400" dirty="0" smtClean="0">
                    <a:latin typeface="+mj-lt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), </a:t>
                </a:r>
                <a:r>
                  <a:rPr lang="en-US" sz="2400" cap="small" dirty="0" smtClean="0">
                    <a:latin typeface="+mj-lt"/>
                  </a:rPr>
                  <a:t>Or</a:t>
                </a:r>
                <a:r>
                  <a:rPr lang="en-US" sz="2400" dirty="0" smtClean="0">
                    <a:latin typeface="+mj-lt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), and </a:t>
                </a:r>
                <a:r>
                  <a:rPr lang="en-US" sz="2400" cap="small" dirty="0" smtClean="0">
                    <a:latin typeface="+mj-lt"/>
                  </a:rPr>
                  <a:t>Not</a:t>
                </a:r>
                <a:r>
                  <a:rPr lang="en-US" sz="2400" dirty="0" smtClean="0">
                    <a:latin typeface="+mj-lt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).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latin typeface="+mj-lt"/>
                  </a:rPr>
                  <a:t>Defn: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</a:t>
                </a:r>
                <a:r>
                  <a:rPr lang="en-US" sz="2000" b="1" i="1" dirty="0" smtClean="0">
                    <a:latin typeface="+mj-lt"/>
                  </a:rPr>
                  <a:t>satisfiable</a:t>
                </a:r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evaluates to </a:t>
                </a:r>
                <a:r>
                  <a:rPr lang="en-US" sz="2000" cap="small" dirty="0" smtClean="0">
                    <a:latin typeface="+mj-lt"/>
                  </a:rPr>
                  <a:t>True</a:t>
                </a:r>
                <a:r>
                  <a:rPr lang="en-US" sz="2000" dirty="0" smtClean="0">
                    <a:latin typeface="+mj-lt"/>
                  </a:rPr>
                  <a:t> for some assignment to its variables.</a:t>
                </a:r>
              </a:p>
              <a:p>
                <a:r>
                  <a:rPr lang="en-US" sz="2000" dirty="0" smtClean="0">
                    <a:latin typeface="+mj-lt"/>
                  </a:rPr>
                  <a:t>Sometimes we use 1 for True and 0 for False.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latin typeface="+mj-lt"/>
                  </a:rPr>
                  <a:t>Example:  </a:t>
                </a:r>
                <a:r>
                  <a:rPr lang="en-US" sz="2000" dirty="0" smtClean="0">
                    <a:latin typeface="+mj-lt"/>
                  </a:rPr>
                  <a:t>Let</a:t>
                </a:r>
                <a:r>
                  <a:rPr lang="en-US" sz="2000" b="1" dirty="0" smtClean="0">
                    <a:latin typeface="+mj-lt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∧(</m:t>
                    </m:r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∨</m:t>
                    </m:r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   (Notation: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bar>
                  </m:oMath>
                </a14:m>
                <a:r>
                  <a:rPr lang="en-US" sz="2000" dirty="0" smtClean="0">
                    <a:latin typeface="+mj-lt"/>
                  </a:rPr>
                  <a:t> means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¬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)  </a:t>
                </a:r>
              </a:p>
              <a:p>
                <a:r>
                  <a:rPr lang="en-US" sz="2000" dirty="0" smtClean="0">
                    <a:latin typeface="+mj-lt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satisfiable  (x=</a:t>
                </a:r>
                <a:r>
                  <a:rPr lang="en-US" sz="2000" cap="small" dirty="0" smtClean="0"/>
                  <a:t>1</a:t>
                </a:r>
                <a:r>
                  <a:rPr lang="en-US" sz="2000" dirty="0" smtClean="0">
                    <a:latin typeface="+mj-lt"/>
                  </a:rPr>
                  <a:t>, y=0)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is a satisfiable Boolean formula}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latin typeface="+mj-lt"/>
                  </a:rPr>
                  <a:t>Theorem (Cook, Levin 1971):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P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 P = NP </a:t>
                </a:r>
              </a:p>
              <a:p>
                <a:r>
                  <a:rPr lang="en-US" sz="2000" b="1" dirty="0" smtClean="0">
                    <a:latin typeface="+mj-lt"/>
                  </a:rPr>
                  <a:t>Proof method:  </a:t>
                </a:r>
                <a:r>
                  <a:rPr lang="en-US" sz="2000" dirty="0" smtClean="0">
                    <a:latin typeface="+mj-lt"/>
                  </a:rPr>
                  <a:t>polynomial time (mapping) reducibility</a:t>
                </a:r>
                <a:endParaRPr lang="en-US" sz="20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8732985" cy="3600986"/>
              </a:xfrm>
              <a:prstGeom prst="rect">
                <a:avLst/>
              </a:prstGeom>
              <a:blipFill>
                <a:blip r:embed="rId2"/>
                <a:stretch>
                  <a:fillRect l="-1047" t="-1354" b="-2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14.3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71701" y="3666290"/>
                <a:ext cx="4428712" cy="2385268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14.3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Is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NP?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Yes.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No. </a:t>
                </a:r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I don’t know.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No one knows.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1701" y="3666290"/>
                <a:ext cx="4428712" cy="2385268"/>
              </a:xfrm>
              <a:prstGeom prst="rect">
                <a:avLst/>
              </a:prstGeom>
              <a:blipFill>
                <a:blip r:embed="rId3"/>
                <a:stretch>
                  <a:fillRect l="-1637" t="-1256" b="-3015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721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276" y="0"/>
            <a:ext cx="7791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Polynomial Time Reducibility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2177" y="1093438"/>
                <a:ext cx="8422223" cy="143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Defn: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</a:t>
                </a:r>
                <a:r>
                  <a:rPr lang="en-US" sz="2400" u="sng" dirty="0" smtClean="0"/>
                  <a:t>polynomial time reducible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)  </a:t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by a reduction function that is computable in polynomial time.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/>
                  <a:t>Theorem: 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 </a:t>
                </a:r>
                <a:r>
                  <a:rPr lang="en-US" sz="2400" dirty="0" smtClean="0"/>
                  <a:t>and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P  then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/>
                  <a:t> P.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7" y="1093438"/>
                <a:ext cx="8422223" cy="1431161"/>
              </a:xfrm>
              <a:prstGeom prst="rect">
                <a:avLst/>
              </a:prstGeom>
              <a:blipFill>
                <a:blip r:embed="rId2"/>
                <a:stretch>
                  <a:fillRect l="-1085" t="-3404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5778039" y="2015473"/>
            <a:ext cx="3430065" cy="1447489"/>
            <a:chOff x="6764442" y="2151696"/>
            <a:chExt cx="3495252" cy="1447489"/>
          </a:xfrm>
        </p:grpSpPr>
        <p:grpSp>
          <p:nvGrpSpPr>
            <p:cNvPr id="7" name="Group 6"/>
            <p:cNvGrpSpPr/>
            <p:nvPr/>
          </p:nvGrpSpPr>
          <p:grpSpPr>
            <a:xfrm>
              <a:off x="6928190" y="2151696"/>
              <a:ext cx="3230333" cy="1025610"/>
              <a:chOff x="7587368" y="2692156"/>
              <a:chExt cx="3811763" cy="1025610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7587368" y="2692156"/>
                <a:ext cx="1203090" cy="1025610"/>
                <a:chOff x="1923169" y="3731741"/>
                <a:chExt cx="1203090" cy="1025610"/>
              </a:xfrm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1923169" y="3731741"/>
                  <a:ext cx="1203090" cy="102561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2" name="Group 21"/>
                <p:cNvGrpSpPr/>
                <p:nvPr/>
              </p:nvGrpSpPr>
              <p:grpSpPr>
                <a:xfrm>
                  <a:off x="2107713" y="4099268"/>
                  <a:ext cx="629308" cy="531341"/>
                  <a:chOff x="2107713" y="4099268"/>
                  <a:chExt cx="629308" cy="531341"/>
                </a:xfrm>
              </p:grpSpPr>
              <p:sp>
                <p:nvSpPr>
                  <p:cNvPr id="23" name="Oval 22"/>
                  <p:cNvSpPr/>
                  <p:nvPr/>
                </p:nvSpPr>
                <p:spPr>
                  <a:xfrm>
                    <a:off x="2119183" y="4099268"/>
                    <a:ext cx="617838" cy="531341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4" name="Rectangle 23"/>
                      <p:cNvSpPr/>
                      <p:nvPr/>
                    </p:nvSpPr>
                    <p:spPr>
                      <a:xfrm>
                        <a:off x="2107713" y="4164883"/>
                        <a:ext cx="479994" cy="40011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m:oMathPara>
                        </a14:m>
                        <a:endParaRPr lang="en-US" sz="20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" name="Rectangle 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107713" y="4164883"/>
                        <a:ext cx="479994" cy="40011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grpSp>
            <p:nvGrpSpPr>
              <p:cNvPr id="9" name="Group 8"/>
              <p:cNvGrpSpPr/>
              <p:nvPr/>
            </p:nvGrpSpPr>
            <p:grpSpPr>
              <a:xfrm>
                <a:off x="10174898" y="2692156"/>
                <a:ext cx="1224233" cy="1025610"/>
                <a:chOff x="4510699" y="3731741"/>
                <a:chExt cx="1224233" cy="1025610"/>
              </a:xfrm>
            </p:grpSpPr>
            <p:sp>
              <p:nvSpPr>
                <p:cNvPr id="17" name="Rectangle 16"/>
                <p:cNvSpPr/>
                <p:nvPr/>
              </p:nvSpPr>
              <p:spPr>
                <a:xfrm>
                  <a:off x="4510699" y="3731741"/>
                  <a:ext cx="1224233" cy="102561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18" name="Group 17"/>
                <p:cNvGrpSpPr/>
                <p:nvPr/>
              </p:nvGrpSpPr>
              <p:grpSpPr>
                <a:xfrm>
                  <a:off x="4899936" y="4099268"/>
                  <a:ext cx="650235" cy="531341"/>
                  <a:chOff x="2119183" y="4099268"/>
                  <a:chExt cx="650235" cy="531341"/>
                </a:xfrm>
              </p:grpSpPr>
              <p:sp>
                <p:nvSpPr>
                  <p:cNvPr id="19" name="Oval 18"/>
                  <p:cNvSpPr/>
                  <p:nvPr/>
                </p:nvSpPr>
                <p:spPr>
                  <a:xfrm>
                    <a:off x="2119183" y="4099268"/>
                    <a:ext cx="617838" cy="531341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0" name="Rectangle 19"/>
                      <p:cNvSpPr/>
                      <p:nvPr/>
                    </p:nvSpPr>
                    <p:spPr>
                      <a:xfrm>
                        <a:off x="2276713" y="4164883"/>
                        <a:ext cx="492705" cy="40011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m:oMathPara>
                        </a14:m>
                        <a:endParaRPr lang="en-US" sz="20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4" name="Rectangle 13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76713" y="4164883"/>
                        <a:ext cx="492705" cy="40011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10" name="Oval 9"/>
              <p:cNvSpPr/>
              <p:nvPr/>
            </p:nvSpPr>
            <p:spPr>
              <a:xfrm>
                <a:off x="8272830" y="3325353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8272830" y="2946744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0665112" y="3325353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0665112" y="2946744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8343899" y="2792408"/>
                <a:ext cx="2298700" cy="175651"/>
              </a:xfrm>
              <a:custGeom>
                <a:avLst/>
                <a:gdLst>
                  <a:gd name="connsiteX0" fmla="*/ 0 w 2386013"/>
                  <a:gd name="connsiteY0" fmla="*/ 273847 h 273847"/>
                  <a:gd name="connsiteX1" fmla="*/ 1193007 w 2386013"/>
                  <a:gd name="connsiteY1" fmla="*/ 3 h 273847"/>
                  <a:gd name="connsiteX2" fmla="*/ 2386013 w 2386013"/>
                  <a:gd name="connsiteY2" fmla="*/ 269084 h 27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6013" h="273847">
                    <a:moveTo>
                      <a:pt x="0" y="273847"/>
                    </a:moveTo>
                    <a:cubicBezTo>
                      <a:pt x="397669" y="137322"/>
                      <a:pt x="795338" y="797"/>
                      <a:pt x="1193007" y="3"/>
                    </a:cubicBezTo>
                    <a:cubicBezTo>
                      <a:pt x="1590676" y="-791"/>
                      <a:pt x="1988344" y="134146"/>
                      <a:pt x="2386013" y="269084"/>
                    </a:cubicBezTo>
                  </a:path>
                </a:pathLst>
              </a:cu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tailEnd type="stealth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8343899" y="3158390"/>
                <a:ext cx="2298700" cy="175651"/>
              </a:xfrm>
              <a:custGeom>
                <a:avLst/>
                <a:gdLst>
                  <a:gd name="connsiteX0" fmla="*/ 0 w 2386013"/>
                  <a:gd name="connsiteY0" fmla="*/ 273847 h 273847"/>
                  <a:gd name="connsiteX1" fmla="*/ 1193007 w 2386013"/>
                  <a:gd name="connsiteY1" fmla="*/ 3 h 273847"/>
                  <a:gd name="connsiteX2" fmla="*/ 2386013 w 2386013"/>
                  <a:gd name="connsiteY2" fmla="*/ 269084 h 27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6013" h="273847">
                    <a:moveTo>
                      <a:pt x="0" y="273847"/>
                    </a:moveTo>
                    <a:cubicBezTo>
                      <a:pt x="397669" y="137322"/>
                      <a:pt x="795338" y="797"/>
                      <a:pt x="1193007" y="3"/>
                    </a:cubicBezTo>
                    <a:cubicBezTo>
                      <a:pt x="1590676" y="-791"/>
                      <a:pt x="1988344" y="134146"/>
                      <a:pt x="2386013" y="269084"/>
                    </a:cubicBezTo>
                  </a:path>
                </a:pathLst>
              </a:cu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tailEnd type="stealth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9274398" y="3140687"/>
                    <a:ext cx="43770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" name="Rectangle 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74398" y="3140687"/>
                    <a:ext cx="43770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14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6764442" y="3229853"/>
                  <a:ext cx="349525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US" dirty="0" smtClean="0"/>
                    <a:t> is </a:t>
                  </a:r>
                  <a:r>
                    <a:rPr lang="en-US" dirty="0"/>
                    <a:t>computable in polynomial time</a:t>
                  </a: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4442" y="3229853"/>
                  <a:ext cx="349525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546" t="-8197" r="-5282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1" name="Group 70"/>
          <p:cNvGrpSpPr/>
          <p:nvPr/>
        </p:nvGrpSpPr>
        <p:grpSpPr>
          <a:xfrm>
            <a:off x="2273294" y="3510575"/>
            <a:ext cx="1134390" cy="880871"/>
            <a:chOff x="2273294" y="3510575"/>
            <a:chExt cx="1134390" cy="880871"/>
          </a:xfrm>
        </p:grpSpPr>
        <p:cxnSp>
          <p:nvCxnSpPr>
            <p:cNvPr id="39" name="Straight Arrow Connector 38"/>
            <p:cNvCxnSpPr/>
            <p:nvPr/>
          </p:nvCxnSpPr>
          <p:spPr>
            <a:xfrm flipV="1">
              <a:off x="2273294" y="3570154"/>
              <a:ext cx="650154" cy="376237"/>
            </a:xfrm>
            <a:prstGeom prst="straightConnector1">
              <a:avLst/>
            </a:prstGeom>
            <a:ln w="9525"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2593168" y="3615398"/>
              <a:ext cx="400905" cy="388143"/>
            </a:xfrm>
            <a:prstGeom prst="straightConnector1">
              <a:avLst/>
            </a:prstGeom>
            <a:ln w="9525"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V="1">
              <a:off x="2767899" y="3639211"/>
              <a:ext cx="270677" cy="707555"/>
            </a:xfrm>
            <a:prstGeom prst="straightConnector1">
              <a:avLst/>
            </a:prstGeom>
            <a:ln w="9525"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2377617" y="3510575"/>
              <a:ext cx="556877" cy="83956"/>
            </a:xfrm>
            <a:prstGeom prst="straightConnector1">
              <a:avLst/>
            </a:prstGeom>
            <a:ln w="9525"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2880039" y="4022114"/>
                  <a:ext cx="52764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≤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dirty="0">
                                <a:latin typeface="Cambria Math" panose="02040503050406030204" pitchFamily="18" charset="0"/>
                              </a:rPr>
                              <m:t>P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0039" y="4022114"/>
                  <a:ext cx="52764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3" name="Group 72"/>
          <p:cNvGrpSpPr/>
          <p:nvPr/>
        </p:nvGrpSpPr>
        <p:grpSpPr>
          <a:xfrm>
            <a:off x="7348222" y="4156917"/>
            <a:ext cx="1182479" cy="880871"/>
            <a:chOff x="7348222" y="4156917"/>
            <a:chExt cx="1182479" cy="880871"/>
          </a:xfrm>
        </p:grpSpPr>
        <p:cxnSp>
          <p:nvCxnSpPr>
            <p:cNvPr id="54" name="Straight Arrow Connector 53"/>
            <p:cNvCxnSpPr/>
            <p:nvPr/>
          </p:nvCxnSpPr>
          <p:spPr>
            <a:xfrm flipV="1">
              <a:off x="7348222" y="4216496"/>
              <a:ext cx="650154" cy="376237"/>
            </a:xfrm>
            <a:prstGeom prst="straightConnector1">
              <a:avLst/>
            </a:prstGeom>
            <a:ln w="9525"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flipV="1">
              <a:off x="7668096" y="4261740"/>
              <a:ext cx="400905" cy="388143"/>
            </a:xfrm>
            <a:prstGeom prst="straightConnector1">
              <a:avLst/>
            </a:prstGeom>
            <a:ln w="9525"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7842827" y="4285553"/>
              <a:ext cx="270677" cy="707555"/>
            </a:xfrm>
            <a:prstGeom prst="straightConnector1">
              <a:avLst/>
            </a:prstGeom>
            <a:ln w="9525"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7452545" y="4156917"/>
              <a:ext cx="556877" cy="83956"/>
            </a:xfrm>
            <a:prstGeom prst="straightConnector1">
              <a:avLst/>
            </a:prstGeom>
            <a:ln w="9525">
              <a:solidFill>
                <a:schemeClr val="tx1"/>
              </a:solidFill>
              <a:headEnd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/>
                <p:cNvSpPr/>
                <p:nvPr/>
              </p:nvSpPr>
              <p:spPr>
                <a:xfrm>
                  <a:off x="7954967" y="4668456"/>
                  <a:ext cx="5757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≤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8" name="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4967" y="4668456"/>
                  <a:ext cx="57573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Group 69"/>
          <p:cNvGrpSpPr/>
          <p:nvPr/>
        </p:nvGrpSpPr>
        <p:grpSpPr>
          <a:xfrm>
            <a:off x="487342" y="3099271"/>
            <a:ext cx="3431080" cy="2470752"/>
            <a:chOff x="487342" y="3099271"/>
            <a:chExt cx="3431080" cy="2470752"/>
          </a:xfrm>
        </p:grpSpPr>
        <p:grpSp>
          <p:nvGrpSpPr>
            <p:cNvPr id="69" name="Group 68"/>
            <p:cNvGrpSpPr/>
            <p:nvPr/>
          </p:nvGrpSpPr>
          <p:grpSpPr>
            <a:xfrm>
              <a:off x="487342" y="3099271"/>
              <a:ext cx="3431080" cy="2014014"/>
              <a:chOff x="487342" y="3099271"/>
              <a:chExt cx="3431080" cy="2014014"/>
            </a:xfrm>
          </p:grpSpPr>
          <p:grpSp>
            <p:nvGrpSpPr>
              <p:cNvPr id="31" name="Group 30"/>
              <p:cNvGrpSpPr/>
              <p:nvPr/>
            </p:nvGrpSpPr>
            <p:grpSpPr>
              <a:xfrm rot="20773612">
                <a:off x="487342" y="3126200"/>
                <a:ext cx="3431080" cy="1987085"/>
                <a:chOff x="1202825" y="4669917"/>
                <a:chExt cx="2084129" cy="1207008"/>
              </a:xfrm>
            </p:grpSpPr>
            <p:sp>
              <p:nvSpPr>
                <p:cNvPr id="27" name="Oval 26"/>
                <p:cNvSpPr/>
                <p:nvPr/>
              </p:nvSpPr>
              <p:spPr>
                <a:xfrm>
                  <a:off x="1269529" y="4877181"/>
                  <a:ext cx="975360" cy="7924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1202825" y="4669917"/>
                  <a:ext cx="2084129" cy="120700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9" name="Rectangle 28"/>
              <p:cNvSpPr/>
              <p:nvPr/>
            </p:nvSpPr>
            <p:spPr>
              <a:xfrm>
                <a:off x="1972533" y="3099271"/>
                <a:ext cx="5421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/>
                  <a:t>NP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811678" y="4005283"/>
                <a:ext cx="3433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smtClean="0"/>
                  <a:t>P</a:t>
                </a:r>
                <a:endParaRPr lang="en-US" sz="24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/>
                  <p:cNvSpPr/>
                  <p:nvPr/>
                </p:nvSpPr>
                <p:spPr>
                  <a:xfrm>
                    <a:off x="3049622" y="3309557"/>
                    <a:ext cx="64819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𝑆𝐴𝑇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6" name="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49622" y="3309557"/>
                    <a:ext cx="648191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7" name="Oval 36"/>
              <p:cNvSpPr/>
              <p:nvPr/>
            </p:nvSpPr>
            <p:spPr>
              <a:xfrm>
                <a:off x="2994073" y="3494223"/>
                <a:ext cx="89006" cy="9207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>
                <a:xfrm>
                  <a:off x="488022" y="5200691"/>
                  <a:ext cx="335252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1800"/>
                    </a:spcBef>
                  </a:pPr>
                  <a:r>
                    <a:rPr lang="en-US" dirty="0"/>
                    <a:t>Idea to show 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𝑆𝐴𝑇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∈</m:t>
                      </m:r>
                    </m:oMath>
                  </a14:m>
                  <a:r>
                    <a:rPr lang="en-US" dirty="0"/>
                    <a:t> P 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US" dirty="0"/>
                    <a:t>  P = NP </a:t>
                  </a:r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022" y="5200691"/>
                  <a:ext cx="3352521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1455" t="-8197" r="-909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Group 71"/>
          <p:cNvGrpSpPr/>
          <p:nvPr/>
        </p:nvGrpSpPr>
        <p:grpSpPr>
          <a:xfrm>
            <a:off x="5482750" y="3730897"/>
            <a:ext cx="4269248" cy="2083546"/>
            <a:chOff x="5482750" y="3730897"/>
            <a:chExt cx="4269248" cy="2083546"/>
          </a:xfrm>
        </p:grpSpPr>
        <p:sp>
          <p:nvSpPr>
            <p:cNvPr id="53" name="Oval 52"/>
            <p:cNvSpPr/>
            <p:nvPr/>
          </p:nvSpPr>
          <p:spPr>
            <a:xfrm>
              <a:off x="8069001" y="4140565"/>
              <a:ext cx="89006" cy="9207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/>
                <p:cNvSpPr/>
                <p:nvPr/>
              </p:nvSpPr>
              <p:spPr>
                <a:xfrm>
                  <a:off x="8098944" y="3926434"/>
                  <a:ext cx="5998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baseline="-25000" dirty="0">
                            <a:latin typeface="Cambria Math" panose="02040503050406030204" pitchFamily="18" charset="0"/>
                          </a:rPr>
                          <m:t>TM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9" name="Rectangle 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98944" y="3926434"/>
                  <a:ext cx="599843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ectangle 60"/>
            <p:cNvSpPr/>
            <p:nvPr/>
          </p:nvSpPr>
          <p:spPr>
            <a:xfrm>
              <a:off x="5663781" y="4767118"/>
              <a:ext cx="98937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 smtClean="0"/>
                <a:t>decidable</a:t>
              </a:r>
              <a:endParaRPr lang="en-US" sz="1600" dirty="0"/>
            </a:p>
          </p:txBody>
        </p:sp>
        <p:sp>
          <p:nvSpPr>
            <p:cNvPr id="62" name="Rectangle 61"/>
            <p:cNvSpPr/>
            <p:nvPr/>
          </p:nvSpPr>
          <p:spPr>
            <a:xfrm rot="21029301">
              <a:off x="6574689" y="3745058"/>
              <a:ext cx="139512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 smtClean="0"/>
                <a:t>T-recognizable</a:t>
              </a:r>
              <a:endParaRPr lang="en-US" sz="1600" dirty="0"/>
            </a:p>
          </p:txBody>
        </p:sp>
        <p:grpSp>
          <p:nvGrpSpPr>
            <p:cNvPr id="65" name="Group 64"/>
            <p:cNvGrpSpPr/>
            <p:nvPr/>
          </p:nvGrpSpPr>
          <p:grpSpPr>
            <a:xfrm rot="20773612">
              <a:off x="5482750" y="3730897"/>
              <a:ext cx="3431080" cy="1987085"/>
              <a:chOff x="1202825" y="4669917"/>
              <a:chExt cx="2084129" cy="1207008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1269529" y="4877181"/>
                <a:ext cx="975360" cy="7924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202825" y="4669917"/>
                <a:ext cx="2084129" cy="1207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/>
                <p:cNvSpPr/>
                <p:nvPr/>
              </p:nvSpPr>
              <p:spPr>
                <a:xfrm>
                  <a:off x="7876163" y="5445111"/>
                  <a:ext cx="18758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ts val="1800"/>
                    </a:spcBef>
                  </a:pPr>
                  <a:r>
                    <a:rPr lang="en-US" dirty="0" smtClean="0"/>
                    <a:t>Analogy with </a:t>
                  </a:r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nor/>
                        </m:rPr>
                        <a:rPr lang="en-US" baseline="-25000" dirty="0">
                          <a:latin typeface="Cambria Math" panose="02040503050406030204" pitchFamily="18" charset="0"/>
                        </a:rPr>
                        <m:t>TM</m:t>
                      </m:r>
                    </m:oMath>
                  </a14:m>
                  <a:r>
                    <a:rPr lang="en-US" dirty="0" smtClean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6163" y="5445111"/>
                  <a:ext cx="1875835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2597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465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5" y="1617154"/>
                <a:ext cx="9616328" cy="3125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NTIME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>
                    <a:latin typeface="+mj-lt"/>
                  </a:rPr>
                  <a:t> and NP</a:t>
                </a:r>
              </a:p>
              <a:p>
                <a:pPr marL="512763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and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𝐶𝑂𝑀𝑃𝑂𝑆𝐼𝑇𝐸𝑆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NP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P versus NP question</a:t>
                </a:r>
                <a:endParaRPr lang="en-US" sz="2400" dirty="0">
                  <a:latin typeface="+mj-lt"/>
                </a:endParaRPr>
              </a:p>
              <a:p>
                <a:pPr marL="512763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+mj-lt"/>
                  </a:rPr>
                  <a:t>P </a:t>
                </a:r>
                <a:r>
                  <a:rPr lang="en-US" sz="2400" dirty="0" smtClean="0"/>
                  <a:t> </a:t>
                </a:r>
                <a:r>
                  <a:rPr lang="en-US" sz="2400" dirty="0">
                    <a:latin typeface="+mj-lt"/>
                  </a:rPr>
                  <a:t>via </a:t>
                </a:r>
                <a:r>
                  <a:rPr lang="en-US" sz="2400" dirty="0" smtClean="0">
                    <a:latin typeface="+mj-lt"/>
                  </a:rPr>
                  <a:t>Dynamic Programming</a:t>
                </a: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The Satisfiability Problem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endParaRPr lang="en-US" sz="2400" dirty="0" smtClean="0">
                  <a:latin typeface="+mj-lt"/>
                </a:endParaRP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Polynomial time reducibility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5" y="1617154"/>
                <a:ext cx="9616328" cy="3125279"/>
              </a:xfrm>
              <a:prstGeom prst="rect">
                <a:avLst/>
              </a:prstGeom>
              <a:blipFill>
                <a:blip r:embed="rId4"/>
                <a:stretch>
                  <a:fillRect l="-1015" t="-780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2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55392</TotalTime>
  <Words>1974</Words>
  <Application>Microsoft Office PowerPoint</Application>
  <PresentationFormat>Widescreen</PresentationFormat>
  <Paragraphs>210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1125</cp:revision>
  <dcterms:created xsi:type="dcterms:W3CDTF">2020-08-09T18:24:17Z</dcterms:created>
  <dcterms:modified xsi:type="dcterms:W3CDTF">2021-01-10T23:29:39Z</dcterms:modified>
</cp:coreProperties>
</file>